
<file path=[Content_Types].xml><?xml version="1.0" encoding="utf-8"?>
<Types xmlns="http://schemas.openxmlformats.org/package/2006/content-types">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docProps/app.xml" ContentType="application/vnd.openxmlformats-officedocument.extended-properties+xml"/>
  <Override PartName="/docProps/core.xml" ContentType="application/vnd.openxmlformats-package.core-properties+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s/slide1.xml" ContentType="application/vnd.openxmlformats-officedocument.presentationml.slide+xml"/>
  <Default Extension="jpg" ContentType="image/jpg"/>
  <Default Extension="png" ContentType="image/png"/>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20104100" cy="14217650"/>
  <p:notesSz cx="20104100" cy="1421765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viewProps" Target="viewProps.xml"/><Relationship Id="rId4" Type="http://schemas.openxmlformats.org/officeDocument/2006/relationships/presProps" Target="presProps.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4407471"/>
            <a:ext cx="17088486" cy="2985706"/>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3015615" y="7961884"/>
            <a:ext cx="14072870" cy="3554412"/>
          </a:xfrm>
          <a:prstGeom prst="rect">
            <a:avLst/>
          </a:prstGeom>
        </p:spPr>
        <p:txBody>
          <a:bodyPr wrap="square" lIns="0" tIns="0" rIns="0" bIns="0">
            <a:spAutoFit/>
          </a:bodyPr>
          <a:lstStyle>
            <a:lvl1pPr>
              <a:defRPr/>
            </a:lvl1pPr>
          </a:lstStyle>
          <a:p/>
        </p:txBody>
      </p:sp>
      <p:sp>
        <p:nvSpPr>
          <p:cNvPr id="4" name="Holder 4"/>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400" b="0" i="0">
                <a:solidFill>
                  <a:srgbClr val="FF1616"/>
                </a:solidFill>
                <a:latin typeface="Times New Roman"/>
                <a:cs typeface="Times New Roman"/>
              </a:defRPr>
            </a:lvl1pPr>
          </a:lstStyle>
          <a:p/>
        </p:txBody>
      </p:sp>
      <p:sp>
        <p:nvSpPr>
          <p:cNvPr id="3" name="Holder 3"/>
          <p:cNvSpPr>
            <a:spLocks noGrp="1"/>
          </p:cNvSpPr>
          <p:nvPr>
            <p:ph type="body" idx="1"/>
          </p:nvPr>
        </p:nvSpPr>
        <p:spPr/>
        <p:txBody>
          <a:bodyPr lIns="0" tIns="0" rIns="0" bIns="0"/>
          <a:lstStyle>
            <a:lvl1pPr>
              <a:defRPr sz="9400" b="0" i="0">
                <a:solidFill>
                  <a:srgbClr val="FF1616"/>
                </a:solidFill>
                <a:latin typeface="Times New Roman"/>
                <a:cs typeface="Times New Roman"/>
              </a:defRPr>
            </a:lvl1pPr>
          </a:lstStyle>
          <a:p/>
        </p:txBody>
      </p:sp>
      <p:sp>
        <p:nvSpPr>
          <p:cNvPr id="4" name="Holder 4"/>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400" b="0" i="0">
                <a:solidFill>
                  <a:srgbClr val="FF1616"/>
                </a:solidFill>
                <a:latin typeface="Times New Roman"/>
                <a:cs typeface="Times New Roman"/>
              </a:defRPr>
            </a:lvl1pPr>
          </a:lstStyle>
          <a:p/>
        </p:txBody>
      </p:sp>
      <p:sp>
        <p:nvSpPr>
          <p:cNvPr id="3" name="Holder 3"/>
          <p:cNvSpPr>
            <a:spLocks noGrp="1"/>
          </p:cNvSpPr>
          <p:nvPr>
            <p:ph idx="2" sz="half"/>
          </p:nvPr>
        </p:nvSpPr>
        <p:spPr>
          <a:xfrm>
            <a:off x="1005205" y="3270059"/>
            <a:ext cx="8745284" cy="9383649"/>
          </a:xfrm>
          <a:prstGeom prst="rect">
            <a:avLst/>
          </a:prstGeom>
        </p:spPr>
        <p:txBody>
          <a:bodyPr wrap="square" lIns="0" tIns="0" rIns="0" bIns="0">
            <a:spAutoFit/>
          </a:bodyPr>
          <a:lstStyle>
            <a:lvl1pPr>
              <a:defRPr/>
            </a:lvl1pPr>
          </a:lstStyle>
          <a:p/>
        </p:txBody>
      </p:sp>
      <p:sp>
        <p:nvSpPr>
          <p:cNvPr id="4" name="Holder 4"/>
          <p:cNvSpPr>
            <a:spLocks noGrp="1"/>
          </p:cNvSpPr>
          <p:nvPr>
            <p:ph idx="3" sz="half"/>
          </p:nvPr>
        </p:nvSpPr>
        <p:spPr>
          <a:xfrm>
            <a:off x="10353611" y="3270059"/>
            <a:ext cx="8745284" cy="9383649"/>
          </a:xfrm>
          <a:prstGeom prst="rect">
            <a:avLst/>
          </a:prstGeom>
        </p:spPr>
        <p:txBody>
          <a:bodyPr wrap="square" lIns="0" tIns="0" rIns="0" bIns="0">
            <a:spAutoFit/>
          </a:bodyPr>
          <a:lstStyle>
            <a:lvl1pPr>
              <a:defRPr/>
            </a:lvl1pPr>
          </a:lstStyle>
          <a:p/>
        </p:txBody>
      </p:sp>
      <p:sp>
        <p:nvSpPr>
          <p:cNvPr id="5" name="Holder 5"/>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7" name="Holder 7"/>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400" b="0" i="0">
                <a:solidFill>
                  <a:srgbClr val="FF1616"/>
                </a:solidFill>
                <a:latin typeface="Times New Roman"/>
                <a:cs typeface="Times New Roman"/>
              </a:defRPr>
            </a:lvl1pPr>
          </a:lstStyle>
          <a:p/>
        </p:txBody>
      </p:sp>
      <p:sp>
        <p:nvSpPr>
          <p:cNvPr id="3" name="Holder 3"/>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5" name="Holder 5"/>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obj">
  <p:cSld name="Blank">
    <p:spTree>
      <p:nvGrpSpPr>
        <p:cNvPr id="1" name=""/>
        <p:cNvGrpSpPr/>
        <p:nvPr/>
      </p:nvGrpSpPr>
      <p:grpSpPr>
        <a:xfrm>
          <a:off x="0" y="0"/>
          <a:ext cx="0" cy="0"/>
          <a:chOff x="0" y="0"/>
          <a:chExt cx="0" cy="0"/>
        </a:xfrm>
      </p:grpSpPr>
      <p:sp>
        <p:nvSpPr>
          <p:cNvPr id="2" name="Holder 2"/>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4" name="Holder 4"/>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30524" y="5290509"/>
            <a:ext cx="18443051" cy="3357245"/>
          </a:xfrm>
          <a:prstGeom prst="rect">
            <a:avLst/>
          </a:prstGeom>
        </p:spPr>
        <p:txBody>
          <a:bodyPr wrap="square" lIns="0" tIns="0" rIns="0" bIns="0">
            <a:spAutoFit/>
          </a:bodyPr>
          <a:lstStyle>
            <a:lvl1pPr>
              <a:defRPr sz="9400" b="0" i="0">
                <a:solidFill>
                  <a:srgbClr val="FF1616"/>
                </a:solidFill>
                <a:latin typeface="Times New Roman"/>
                <a:cs typeface="Times New Roman"/>
              </a:defRPr>
            </a:lvl1pPr>
          </a:lstStyle>
          <a:p/>
        </p:txBody>
      </p:sp>
      <p:sp>
        <p:nvSpPr>
          <p:cNvPr id="3" name="Holder 3"/>
          <p:cNvSpPr>
            <a:spLocks noGrp="1"/>
          </p:cNvSpPr>
          <p:nvPr>
            <p:ph type="body" idx="1"/>
          </p:nvPr>
        </p:nvSpPr>
        <p:spPr>
          <a:xfrm>
            <a:off x="830524" y="5290509"/>
            <a:ext cx="18443051" cy="3357245"/>
          </a:xfrm>
          <a:prstGeom prst="rect">
            <a:avLst/>
          </a:prstGeom>
        </p:spPr>
        <p:txBody>
          <a:bodyPr wrap="square" lIns="0" tIns="0" rIns="0" bIns="0">
            <a:spAutoFit/>
          </a:bodyPr>
          <a:lstStyle>
            <a:lvl1pPr>
              <a:defRPr sz="9400" b="0" i="0">
                <a:solidFill>
                  <a:srgbClr val="FF1616"/>
                </a:solidFill>
                <a:latin typeface="Times New Roman"/>
                <a:cs typeface="Times New Roman"/>
              </a:defRPr>
            </a:lvl1pPr>
          </a:lstStyle>
          <a:p/>
        </p:txBody>
      </p:sp>
      <p:sp>
        <p:nvSpPr>
          <p:cNvPr id="4" name="Holder 4"/>
          <p:cNvSpPr>
            <a:spLocks noGrp="1"/>
          </p:cNvSpPr>
          <p:nvPr>
            <p:ph type="ftr" idx="5" sz="quarter"/>
          </p:nvPr>
        </p:nvSpPr>
        <p:spPr>
          <a:xfrm>
            <a:off x="6835394" y="13222415"/>
            <a:ext cx="6433312" cy="710882"/>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idx="6" sz="half"/>
          </p:nvPr>
        </p:nvSpPr>
        <p:spPr>
          <a:xfrm>
            <a:off x="1005205" y="13222415"/>
            <a:ext cx="4623943" cy="71088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a:xfrm>
            <a:off x="14474953" y="13222415"/>
            <a:ext cx="4623943" cy="71088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p>
        </p:txBody>
      </p:sp>
    </p:spTree>
  </p:cSld>
  <p:clrMap folHlink="folHlink" hlink="hlink" accent1="accent1" accent2="accent2" accent3="accent3" accent4="accent4" accent5="accent5" accent6="accent6" tx2="dk2" bg2="lt2" tx1="dk1" bg1="lt1"/>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jpg"/><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jpg"/><Relationship Id="rId3" Type="http://schemas.openxmlformats.org/officeDocument/2006/relationships/image" Target="../media/image2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g"/><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g"/><Relationship Id="rId3" Type="http://schemas.openxmlformats.org/officeDocument/2006/relationships/image" Target="../media/image36.jp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g"/><Relationship Id="rId3" Type="http://schemas.openxmlformats.org/officeDocument/2006/relationships/image" Target="../media/image4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jpg"/><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jpg"/><Relationship Id="rId3" Type="http://schemas.openxmlformats.org/officeDocument/2006/relationships/image" Target="../media/image18.jpg"/><Relationship Id="rId4" Type="http://schemas.openxmlformats.org/officeDocument/2006/relationships/image" Target="../media/image19.png"/><Relationship Id="rId5"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4211935"/>
            <a:chOff x="0" y="0"/>
            <a:chExt cx="20104100" cy="14211935"/>
          </a:xfrm>
        </p:grpSpPr>
        <p:sp>
          <p:nvSpPr>
            <p:cNvPr id="3" name="object 3"/>
            <p:cNvSpPr/>
            <p:nvPr/>
          </p:nvSpPr>
          <p:spPr>
            <a:xfrm>
              <a:off x="0" y="0"/>
              <a:ext cx="20104100" cy="14211672"/>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11433356" y="4437379"/>
              <a:ext cx="7329805" cy="7960995"/>
            </a:xfrm>
            <a:custGeom>
              <a:avLst/>
              <a:gdLst/>
              <a:ahLst/>
              <a:cxnLst/>
              <a:rect l="l" t="t" r="r" b="b"/>
              <a:pathLst>
                <a:path w="7329805" h="7960995">
                  <a:moveTo>
                    <a:pt x="7329758" y="7960613"/>
                  </a:moveTo>
                  <a:lnTo>
                    <a:pt x="0" y="7960613"/>
                  </a:lnTo>
                  <a:lnTo>
                    <a:pt x="0" y="0"/>
                  </a:lnTo>
                  <a:lnTo>
                    <a:pt x="7329758" y="0"/>
                  </a:lnTo>
                  <a:lnTo>
                    <a:pt x="7329758" y="7960613"/>
                  </a:lnTo>
                  <a:close/>
                </a:path>
              </a:pathLst>
            </a:custGeom>
            <a:solidFill>
              <a:srgbClr val="37B5FF"/>
            </a:solidFill>
          </p:spPr>
          <p:txBody>
            <a:bodyPr wrap="square" lIns="0" tIns="0" rIns="0" bIns="0" rtlCol="0"/>
            <a:lstStyle/>
            <a:p/>
          </p:txBody>
        </p:sp>
        <p:sp>
          <p:nvSpPr>
            <p:cNvPr id="5" name="object 5"/>
            <p:cNvSpPr/>
            <p:nvPr/>
          </p:nvSpPr>
          <p:spPr>
            <a:xfrm>
              <a:off x="10822062" y="3637528"/>
              <a:ext cx="107476" cy="9305692"/>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10926256" y="3637557"/>
              <a:ext cx="8266734" cy="107476"/>
            </a:xfrm>
            <a:prstGeom prst="rect">
              <a:avLst/>
            </a:prstGeom>
            <a:blipFill>
              <a:blip r:embed="rId4" cstate="print"/>
              <a:stretch>
                <a:fillRect/>
              </a:stretch>
            </a:blipFill>
          </p:spPr>
          <p:txBody>
            <a:bodyPr wrap="square" lIns="0" tIns="0" rIns="0" bIns="0" rtlCol="0"/>
            <a:lstStyle/>
            <a:p/>
          </p:txBody>
        </p:sp>
      </p:grpSp>
      <p:sp>
        <p:nvSpPr>
          <p:cNvPr id="7" name="object 7"/>
          <p:cNvSpPr txBox="1">
            <a:spLocks noGrp="1"/>
          </p:cNvSpPr>
          <p:nvPr>
            <p:ph type="title"/>
          </p:nvPr>
        </p:nvSpPr>
        <p:spPr>
          <a:xfrm>
            <a:off x="11868402" y="6904618"/>
            <a:ext cx="6379845" cy="3018790"/>
          </a:xfrm>
          <a:prstGeom prst="rect"/>
        </p:spPr>
        <p:txBody>
          <a:bodyPr wrap="square" lIns="0" tIns="12065" rIns="0" bIns="0" rtlCol="0" vert="horz">
            <a:spAutoFit/>
          </a:bodyPr>
          <a:lstStyle/>
          <a:p>
            <a:pPr marL="430530" marR="5080" indent="-418465">
              <a:lnSpc>
                <a:spcPct val="149900"/>
              </a:lnSpc>
              <a:spcBef>
                <a:spcPts val="95"/>
              </a:spcBef>
            </a:pPr>
            <a:r>
              <a:rPr dirty="0" sz="6550" spc="155">
                <a:solidFill>
                  <a:srgbClr val="FFFFFF"/>
                </a:solidFill>
              </a:rPr>
              <a:t>MITRE</a:t>
            </a:r>
            <a:r>
              <a:rPr dirty="0" sz="6550" spc="-515">
                <a:solidFill>
                  <a:srgbClr val="FFFFFF"/>
                </a:solidFill>
              </a:rPr>
              <a:t> </a:t>
            </a:r>
            <a:r>
              <a:rPr dirty="0" sz="6550" spc="220">
                <a:solidFill>
                  <a:srgbClr val="FFFFFF"/>
                </a:solidFill>
              </a:rPr>
              <a:t>ATT</a:t>
            </a:r>
            <a:r>
              <a:rPr dirty="0" baseline="3642" sz="9150" spc="330" b="1">
                <a:solidFill>
                  <a:srgbClr val="FFFFFF"/>
                </a:solidFill>
                <a:latin typeface="UKIJ Elipbe_Chekitlik"/>
                <a:cs typeface="UKIJ Elipbe_Chekitlik"/>
              </a:rPr>
              <a:t>&amp;</a:t>
            </a:r>
            <a:r>
              <a:rPr dirty="0" sz="6550" spc="220">
                <a:solidFill>
                  <a:srgbClr val="FFFFFF"/>
                </a:solidFill>
              </a:rPr>
              <a:t>CK  </a:t>
            </a:r>
            <a:r>
              <a:rPr dirty="0" sz="6550" spc="145">
                <a:solidFill>
                  <a:srgbClr val="FFFFFF"/>
                </a:solidFill>
              </a:rPr>
              <a:t>FRAMEWORK</a:t>
            </a:r>
            <a:endParaRPr sz="6550">
              <a:latin typeface="UKIJ Elipbe_Chekitlik"/>
              <a:cs typeface="UKIJ Elipbe_Chekitlik"/>
            </a:endParaRPr>
          </a:p>
        </p:txBody>
      </p:sp>
      <p:grpSp>
        <p:nvGrpSpPr>
          <p:cNvPr id="8" name="object 8"/>
          <p:cNvGrpSpPr/>
          <p:nvPr/>
        </p:nvGrpSpPr>
        <p:grpSpPr>
          <a:xfrm>
            <a:off x="10822206" y="3637586"/>
            <a:ext cx="8371205" cy="9311005"/>
            <a:chOff x="10822206" y="3637586"/>
            <a:chExt cx="8371205" cy="9311005"/>
          </a:xfrm>
        </p:grpSpPr>
        <p:sp>
          <p:nvSpPr>
            <p:cNvPr id="9" name="object 9"/>
            <p:cNvSpPr/>
            <p:nvPr/>
          </p:nvSpPr>
          <p:spPr>
            <a:xfrm>
              <a:off x="10822206" y="12848312"/>
              <a:ext cx="8266734" cy="98519"/>
            </a:xfrm>
            <a:prstGeom prst="rect">
              <a:avLst/>
            </a:prstGeom>
            <a:blipFill>
              <a:blip r:embed="rId5" cstate="print"/>
              <a:stretch>
                <a:fillRect/>
              </a:stretch>
            </a:blipFill>
          </p:spPr>
          <p:txBody>
            <a:bodyPr wrap="square" lIns="0" tIns="0" rIns="0" bIns="0" rtlCol="0"/>
            <a:lstStyle/>
            <a:p/>
          </p:txBody>
        </p:sp>
        <p:sp>
          <p:nvSpPr>
            <p:cNvPr id="10" name="object 10"/>
            <p:cNvSpPr/>
            <p:nvPr/>
          </p:nvSpPr>
          <p:spPr>
            <a:xfrm>
              <a:off x="19068021" y="3637586"/>
              <a:ext cx="125388" cy="2221183"/>
            </a:xfrm>
            <a:prstGeom prst="rect">
              <a:avLst/>
            </a:prstGeom>
            <a:blipFill>
              <a:blip r:embed="rId6" cstate="print"/>
              <a:stretch>
                <a:fillRect/>
              </a:stretch>
            </a:blipFill>
          </p:spPr>
          <p:txBody>
            <a:bodyPr wrap="square" lIns="0" tIns="0" rIns="0" bIns="0" rtlCol="0"/>
            <a:lstStyle/>
            <a:p/>
          </p:txBody>
        </p:sp>
        <p:sp>
          <p:nvSpPr>
            <p:cNvPr id="11" name="object 11"/>
            <p:cNvSpPr/>
            <p:nvPr/>
          </p:nvSpPr>
          <p:spPr>
            <a:xfrm>
              <a:off x="19024606" y="10727124"/>
              <a:ext cx="107476" cy="2221183"/>
            </a:xfrm>
            <a:prstGeom prst="rect">
              <a:avLst/>
            </a:prstGeom>
            <a:blipFill>
              <a:blip r:embed="rId7" cstate="print"/>
              <a:stretch>
                <a:fillRect/>
              </a:stretch>
            </a:blipFill>
          </p:spPr>
          <p:txBody>
            <a:bodyPr wrap="square" lIns="0" tIns="0" rIns="0" bIns="0" rtlCol="0"/>
            <a:lstStyle/>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147544"/>
            <a:ext cx="20104100" cy="12225470"/>
          </a:xfrm>
          <a:prstGeom prst="rect">
            <a:avLst/>
          </a:prstGeom>
          <a:blipFill>
            <a:blip r:embed="rId2" cstate="print"/>
            <a:stretch>
              <a:fillRect/>
            </a:stretch>
          </a:blipFill>
        </p:spPr>
        <p:txBody>
          <a:bodyPr wrap="square" lIns="0" tIns="0" rIns="0" bIns="0" rtlCol="0"/>
          <a:lstStyl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4211935"/>
          </a:xfrm>
          <a:custGeom>
            <a:avLst/>
            <a:gdLst/>
            <a:ahLst/>
            <a:cxnLst/>
            <a:rect l="l" t="t" r="r" b="b"/>
            <a:pathLst>
              <a:path w="20104100" h="14211935">
                <a:moveTo>
                  <a:pt x="20104100" y="14211673"/>
                </a:moveTo>
                <a:lnTo>
                  <a:pt x="0" y="14211673"/>
                </a:lnTo>
                <a:lnTo>
                  <a:pt x="0" y="0"/>
                </a:lnTo>
                <a:lnTo>
                  <a:pt x="20104100" y="0"/>
                </a:lnTo>
                <a:lnTo>
                  <a:pt x="20104100" y="14211673"/>
                </a:lnTo>
                <a:close/>
              </a:path>
            </a:pathLst>
          </a:custGeom>
          <a:solidFill>
            <a:srgbClr val="0D1225"/>
          </a:solidFill>
        </p:spPr>
        <p:txBody>
          <a:bodyPr wrap="square" lIns="0" tIns="0" rIns="0" bIns="0" rtlCol="0"/>
          <a:lstStyle/>
          <a:p/>
        </p:txBody>
      </p:sp>
      <p:grpSp>
        <p:nvGrpSpPr>
          <p:cNvPr id="3" name="object 3"/>
          <p:cNvGrpSpPr/>
          <p:nvPr/>
        </p:nvGrpSpPr>
        <p:grpSpPr>
          <a:xfrm>
            <a:off x="0" y="710873"/>
            <a:ext cx="20104100" cy="13119735"/>
            <a:chOff x="0" y="710873"/>
            <a:chExt cx="20104100" cy="13119735"/>
          </a:xfrm>
        </p:grpSpPr>
        <p:sp>
          <p:nvSpPr>
            <p:cNvPr id="4" name="object 4"/>
            <p:cNvSpPr/>
            <p:nvPr/>
          </p:nvSpPr>
          <p:spPr>
            <a:xfrm>
              <a:off x="0" y="710873"/>
              <a:ext cx="20104100" cy="12798674"/>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7321796" y="12218191"/>
              <a:ext cx="5463386" cy="1612147"/>
            </a:xfrm>
            <a:prstGeom prst="rect">
              <a:avLst/>
            </a:prstGeom>
            <a:blipFill>
              <a:blip r:embed="rId3" cstate="print"/>
              <a:stretch>
                <a:fillRect/>
              </a:stretch>
            </a:blipFill>
          </p:spPr>
          <p:txBody>
            <a:bodyPr wrap="square" lIns="0" tIns="0" rIns="0" bIns="0" rtlCol="0"/>
            <a:lstStyle/>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42104" y="2015367"/>
            <a:ext cx="19103975" cy="11123930"/>
            <a:chOff x="642104" y="2015367"/>
            <a:chExt cx="19103975" cy="11123930"/>
          </a:xfrm>
        </p:grpSpPr>
        <p:sp>
          <p:nvSpPr>
            <p:cNvPr id="3" name="object 3"/>
            <p:cNvSpPr/>
            <p:nvPr/>
          </p:nvSpPr>
          <p:spPr>
            <a:xfrm>
              <a:off x="1421738" y="2015367"/>
              <a:ext cx="15316058" cy="11123678"/>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642104" y="2934478"/>
              <a:ext cx="19103956" cy="5078275"/>
            </a:xfrm>
            <a:prstGeom prst="rect">
              <a:avLst/>
            </a:prstGeom>
            <a:blipFill>
              <a:blip r:embed="rId3" cstate="print"/>
              <a:stretch>
                <a:fillRect/>
              </a:stretch>
            </a:blipFill>
          </p:spPr>
          <p:txBody>
            <a:bodyPr wrap="square" lIns="0" tIns="0" rIns="0" bIns="0" rtlCol="0"/>
            <a:lstStyle/>
            <a:p/>
          </p:txBody>
        </p:sp>
      </p:grpSp>
      <p:sp>
        <p:nvSpPr>
          <p:cNvPr id="5" name="object 5"/>
          <p:cNvSpPr txBox="1">
            <a:spLocks noGrp="1"/>
          </p:cNvSpPr>
          <p:nvPr>
            <p:ph type="title"/>
          </p:nvPr>
        </p:nvSpPr>
        <p:spPr>
          <a:xfrm>
            <a:off x="1409038" y="622299"/>
            <a:ext cx="9810115" cy="1172210"/>
          </a:xfrm>
          <a:prstGeom prst="rect"/>
        </p:spPr>
        <p:txBody>
          <a:bodyPr wrap="square" lIns="0" tIns="15240" rIns="0" bIns="0" rtlCol="0" vert="horz">
            <a:spAutoFit/>
          </a:bodyPr>
          <a:lstStyle/>
          <a:p>
            <a:pPr marL="12700">
              <a:lnSpc>
                <a:spcPct val="100000"/>
              </a:lnSpc>
              <a:spcBef>
                <a:spcPts val="120"/>
              </a:spcBef>
            </a:pPr>
            <a:r>
              <a:rPr dirty="0" sz="7500" spc="10" b="1">
                <a:solidFill>
                  <a:srgbClr val="C34025"/>
                </a:solidFill>
                <a:latin typeface="DejaVu Serif"/>
                <a:cs typeface="DejaVu Serif"/>
              </a:rPr>
              <a:t>ATT&amp;CK Use</a:t>
            </a:r>
            <a:r>
              <a:rPr dirty="0" sz="7500" spc="-70" b="1">
                <a:solidFill>
                  <a:srgbClr val="C34025"/>
                </a:solidFill>
                <a:latin typeface="DejaVu Serif"/>
                <a:cs typeface="DejaVu Serif"/>
              </a:rPr>
              <a:t> </a:t>
            </a:r>
            <a:r>
              <a:rPr dirty="0" sz="7500" spc="10" b="1">
                <a:solidFill>
                  <a:srgbClr val="C34025"/>
                </a:solidFill>
                <a:latin typeface="DejaVu Serif"/>
                <a:cs typeface="DejaVu Serif"/>
              </a:rPr>
              <a:t>Case</a:t>
            </a:r>
            <a:endParaRPr sz="7500">
              <a:latin typeface="DejaVu Serif"/>
              <a:cs typeface="DejaVu Serif"/>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4211935"/>
          </a:xfrm>
          <a:custGeom>
            <a:avLst/>
            <a:gdLst/>
            <a:ahLst/>
            <a:cxnLst/>
            <a:rect l="l" t="t" r="r" b="b"/>
            <a:pathLst>
              <a:path w="20104100" h="14211935">
                <a:moveTo>
                  <a:pt x="20104100" y="14211673"/>
                </a:moveTo>
                <a:lnTo>
                  <a:pt x="0" y="14211673"/>
                </a:lnTo>
                <a:lnTo>
                  <a:pt x="0" y="0"/>
                </a:lnTo>
                <a:lnTo>
                  <a:pt x="20104100" y="0"/>
                </a:lnTo>
                <a:lnTo>
                  <a:pt x="20104100" y="14211673"/>
                </a:lnTo>
                <a:close/>
              </a:path>
            </a:pathLst>
          </a:custGeom>
          <a:solidFill>
            <a:srgbClr val="000000"/>
          </a:solidFill>
        </p:spPr>
        <p:txBody>
          <a:bodyPr wrap="square" lIns="0" tIns="0" rIns="0" bIns="0" rtlCol="0"/>
          <a:lstStyle/>
          <a:p/>
        </p:txBody>
      </p:sp>
      <p:sp>
        <p:nvSpPr>
          <p:cNvPr id="3" name="object 3"/>
          <p:cNvSpPr/>
          <p:nvPr/>
        </p:nvSpPr>
        <p:spPr>
          <a:xfrm>
            <a:off x="8756725" y="2773722"/>
            <a:ext cx="11347373" cy="8239877"/>
          </a:xfrm>
          <a:prstGeom prst="rect">
            <a:avLst/>
          </a:prstGeom>
          <a:blipFill>
            <a:blip r:embed="rId2" cstate="print"/>
            <a:stretch>
              <a:fillRect/>
            </a:stretch>
          </a:blipFill>
        </p:spPr>
        <p:txBody>
          <a:bodyPr wrap="square" lIns="0" tIns="0" rIns="0" bIns="0" rtlCol="0"/>
          <a:lstStyle/>
          <a:p/>
        </p:txBody>
      </p:sp>
      <p:sp>
        <p:nvSpPr>
          <p:cNvPr id="4" name="object 4"/>
          <p:cNvSpPr txBox="1"/>
          <p:nvPr/>
        </p:nvSpPr>
        <p:spPr>
          <a:xfrm>
            <a:off x="1221441" y="4668028"/>
            <a:ext cx="6663690" cy="553720"/>
          </a:xfrm>
          <a:prstGeom prst="rect">
            <a:avLst/>
          </a:prstGeom>
        </p:spPr>
        <p:txBody>
          <a:bodyPr wrap="square" lIns="0" tIns="14605" rIns="0" bIns="0" rtlCol="0" vert="horz">
            <a:spAutoFit/>
          </a:bodyPr>
          <a:lstStyle/>
          <a:p>
            <a:pPr marL="12700">
              <a:lnSpc>
                <a:spcPct val="100000"/>
              </a:lnSpc>
              <a:spcBef>
                <a:spcPts val="115"/>
              </a:spcBef>
            </a:pPr>
            <a:r>
              <a:rPr dirty="0" sz="3450">
                <a:solidFill>
                  <a:srgbClr val="FFFFFF"/>
                </a:solidFill>
                <a:latin typeface="Arial"/>
                <a:cs typeface="Arial"/>
              </a:rPr>
              <a:t>It is real attack. </a:t>
            </a:r>
            <a:r>
              <a:rPr dirty="0" sz="3450">
                <a:solidFill>
                  <a:srgbClr val="FF1616"/>
                </a:solidFill>
                <a:latin typeface="Arial"/>
                <a:cs typeface="Arial"/>
              </a:rPr>
              <a:t>It's not </a:t>
            </a:r>
            <a:r>
              <a:rPr dirty="0" sz="3450" spc="5">
                <a:solidFill>
                  <a:srgbClr val="FF1616"/>
                </a:solidFill>
                <a:latin typeface="Arial"/>
                <a:cs typeface="Arial"/>
              </a:rPr>
              <a:t>a</a:t>
            </a:r>
            <a:r>
              <a:rPr dirty="0" sz="3450" spc="-30">
                <a:solidFill>
                  <a:srgbClr val="FF1616"/>
                </a:solidFill>
                <a:latin typeface="Arial"/>
                <a:cs typeface="Arial"/>
              </a:rPr>
              <a:t> </a:t>
            </a:r>
            <a:r>
              <a:rPr dirty="0" sz="3450">
                <a:solidFill>
                  <a:srgbClr val="FF1616"/>
                </a:solidFill>
                <a:latin typeface="Arial"/>
                <a:cs typeface="Arial"/>
              </a:rPr>
              <a:t>scenario.</a:t>
            </a:r>
            <a:endParaRPr sz="3450">
              <a:latin typeface="Arial"/>
              <a:cs typeface="Arial"/>
            </a:endParaRPr>
          </a:p>
        </p:txBody>
      </p:sp>
      <p:sp>
        <p:nvSpPr>
          <p:cNvPr id="5" name="object 5"/>
          <p:cNvSpPr txBox="1"/>
          <p:nvPr/>
        </p:nvSpPr>
        <p:spPr>
          <a:xfrm>
            <a:off x="1221441" y="6029003"/>
            <a:ext cx="18046700" cy="6689090"/>
          </a:xfrm>
          <a:prstGeom prst="rect">
            <a:avLst/>
          </a:prstGeom>
        </p:spPr>
        <p:txBody>
          <a:bodyPr wrap="square" lIns="0" tIns="12065" rIns="0" bIns="0" rtlCol="0" vert="horz">
            <a:spAutoFit/>
          </a:bodyPr>
          <a:lstStyle/>
          <a:p>
            <a:pPr marL="12700" marR="11569065">
              <a:lnSpc>
                <a:spcPct val="158400"/>
              </a:lnSpc>
              <a:spcBef>
                <a:spcPts val="95"/>
              </a:spcBef>
            </a:pPr>
            <a:r>
              <a:rPr dirty="0" sz="3450">
                <a:solidFill>
                  <a:srgbClr val="FFFFFF"/>
                </a:solidFill>
                <a:latin typeface="Arial"/>
                <a:cs typeface="Arial"/>
              </a:rPr>
              <a:t>It is carried out without the use of  known Cyber</a:t>
            </a:r>
            <a:r>
              <a:rPr dirty="0" sz="3450" spc="-10">
                <a:solidFill>
                  <a:srgbClr val="FFFFFF"/>
                </a:solidFill>
                <a:latin typeface="Arial"/>
                <a:cs typeface="Arial"/>
              </a:rPr>
              <a:t> </a:t>
            </a:r>
            <a:r>
              <a:rPr dirty="0" sz="3450">
                <a:solidFill>
                  <a:srgbClr val="FFFFFF"/>
                </a:solidFill>
                <a:latin typeface="Arial"/>
                <a:cs typeface="Arial"/>
              </a:rPr>
              <a:t>intelligence.</a:t>
            </a:r>
            <a:endParaRPr sz="3450">
              <a:latin typeface="Arial"/>
              <a:cs typeface="Arial"/>
            </a:endParaRPr>
          </a:p>
          <a:p>
            <a:pPr>
              <a:lnSpc>
                <a:spcPct val="100000"/>
              </a:lnSpc>
            </a:pPr>
            <a:endParaRPr sz="3800">
              <a:latin typeface="Arial"/>
              <a:cs typeface="Arial"/>
            </a:endParaRPr>
          </a:p>
          <a:p>
            <a:pPr marL="134620" marR="11348720" indent="-122555">
              <a:lnSpc>
                <a:spcPct val="158400"/>
              </a:lnSpc>
              <a:spcBef>
                <a:spcPts val="2190"/>
              </a:spcBef>
            </a:pPr>
            <a:r>
              <a:rPr dirty="0" sz="3450">
                <a:solidFill>
                  <a:srgbClr val="FFFFFF"/>
                </a:solidFill>
                <a:latin typeface="Arial"/>
                <a:cs typeface="Arial"/>
              </a:rPr>
              <a:t>It is carried out until the last phase  of the Cyber Kill</a:t>
            </a:r>
            <a:r>
              <a:rPr dirty="0" sz="3450" spc="-10">
                <a:solidFill>
                  <a:srgbClr val="FFFFFF"/>
                </a:solidFill>
                <a:latin typeface="Arial"/>
                <a:cs typeface="Arial"/>
              </a:rPr>
              <a:t> </a:t>
            </a:r>
            <a:r>
              <a:rPr dirty="0" sz="3450">
                <a:solidFill>
                  <a:srgbClr val="FFFFFF"/>
                </a:solidFill>
                <a:latin typeface="Arial"/>
                <a:cs typeface="Arial"/>
              </a:rPr>
              <a:t>Chain.</a:t>
            </a:r>
            <a:endParaRPr sz="3450">
              <a:latin typeface="Arial"/>
              <a:cs typeface="Arial"/>
            </a:endParaRPr>
          </a:p>
          <a:p>
            <a:pPr>
              <a:lnSpc>
                <a:spcPct val="100000"/>
              </a:lnSpc>
            </a:pPr>
            <a:endParaRPr sz="3800">
              <a:latin typeface="Arial"/>
              <a:cs typeface="Arial"/>
            </a:endParaRPr>
          </a:p>
          <a:p>
            <a:pPr marL="12700" marR="5080">
              <a:lnSpc>
                <a:spcPct val="158400"/>
              </a:lnSpc>
              <a:spcBef>
                <a:spcPts val="2190"/>
              </a:spcBef>
            </a:pPr>
            <a:r>
              <a:rPr dirty="0" sz="3450">
                <a:solidFill>
                  <a:srgbClr val="FFFFFF"/>
                </a:solidFill>
                <a:latin typeface="Arial"/>
                <a:cs typeface="Arial"/>
              </a:rPr>
              <a:t>Breach does not deal with the part of the effect related to the evaluation of the effect that has  occurred or the defensive</a:t>
            </a:r>
            <a:r>
              <a:rPr dirty="0" sz="3450" spc="-5">
                <a:solidFill>
                  <a:srgbClr val="FFFFFF"/>
                </a:solidFill>
                <a:latin typeface="Arial"/>
                <a:cs typeface="Arial"/>
              </a:rPr>
              <a:t> </a:t>
            </a:r>
            <a:r>
              <a:rPr dirty="0" sz="3450">
                <a:solidFill>
                  <a:srgbClr val="FFFFFF"/>
                </a:solidFill>
                <a:latin typeface="Arial"/>
                <a:cs typeface="Arial"/>
              </a:rPr>
              <a:t>system.</a:t>
            </a:r>
            <a:endParaRPr sz="3450">
              <a:latin typeface="Arial"/>
              <a:cs typeface="Arial"/>
            </a:endParaRPr>
          </a:p>
        </p:txBody>
      </p:sp>
      <p:sp>
        <p:nvSpPr>
          <p:cNvPr id="6" name="object 6"/>
          <p:cNvSpPr/>
          <p:nvPr/>
        </p:nvSpPr>
        <p:spPr>
          <a:xfrm>
            <a:off x="8567" y="4312094"/>
            <a:ext cx="1415107" cy="1415099"/>
          </a:xfrm>
          <a:prstGeom prst="rect">
            <a:avLst/>
          </a:prstGeom>
          <a:blipFill>
            <a:blip r:embed="rId3" cstate="print"/>
            <a:stretch>
              <a:fillRect/>
            </a:stretch>
          </a:blipFill>
        </p:spPr>
        <p:txBody>
          <a:bodyPr wrap="square" lIns="0" tIns="0" rIns="0" bIns="0" rtlCol="0"/>
          <a:lstStyle/>
          <a:p/>
        </p:txBody>
      </p:sp>
      <p:sp>
        <p:nvSpPr>
          <p:cNvPr id="7" name="object 7"/>
          <p:cNvSpPr txBox="1">
            <a:spLocks noGrp="1"/>
          </p:cNvSpPr>
          <p:nvPr>
            <p:ph type="title"/>
          </p:nvPr>
        </p:nvSpPr>
        <p:spPr>
          <a:xfrm>
            <a:off x="1409038" y="622297"/>
            <a:ext cx="9810115" cy="1172210"/>
          </a:xfrm>
          <a:prstGeom prst="rect"/>
        </p:spPr>
        <p:txBody>
          <a:bodyPr wrap="square" lIns="0" tIns="15240" rIns="0" bIns="0" rtlCol="0" vert="horz">
            <a:spAutoFit/>
          </a:bodyPr>
          <a:lstStyle/>
          <a:p>
            <a:pPr marL="12700">
              <a:lnSpc>
                <a:spcPct val="100000"/>
              </a:lnSpc>
              <a:spcBef>
                <a:spcPts val="120"/>
              </a:spcBef>
            </a:pPr>
            <a:r>
              <a:rPr dirty="0" sz="7500" spc="10" b="1">
                <a:solidFill>
                  <a:srgbClr val="37B5FF"/>
                </a:solidFill>
                <a:latin typeface="DejaVu Serif"/>
                <a:cs typeface="DejaVu Serif"/>
              </a:rPr>
              <a:t>ATT&amp;CK Use</a:t>
            </a:r>
            <a:r>
              <a:rPr dirty="0" sz="7500" spc="-70" b="1">
                <a:solidFill>
                  <a:srgbClr val="37B5FF"/>
                </a:solidFill>
                <a:latin typeface="DejaVu Serif"/>
                <a:cs typeface="DejaVu Serif"/>
              </a:rPr>
              <a:t> </a:t>
            </a:r>
            <a:r>
              <a:rPr dirty="0" sz="7500" spc="10" b="1">
                <a:solidFill>
                  <a:srgbClr val="37B5FF"/>
                </a:solidFill>
                <a:latin typeface="DejaVu Serif"/>
                <a:cs typeface="DejaVu Serif"/>
              </a:rPr>
              <a:t>Case</a:t>
            </a:r>
            <a:endParaRPr sz="7500">
              <a:latin typeface="DejaVu Serif"/>
              <a:cs typeface="DejaVu Serif"/>
            </a:endParaRPr>
          </a:p>
        </p:txBody>
      </p:sp>
      <p:sp>
        <p:nvSpPr>
          <p:cNvPr id="8" name="object 8"/>
          <p:cNvSpPr txBox="1"/>
          <p:nvPr/>
        </p:nvSpPr>
        <p:spPr>
          <a:xfrm>
            <a:off x="1410236" y="2161969"/>
            <a:ext cx="6115050" cy="1115060"/>
          </a:xfrm>
          <a:prstGeom prst="rect">
            <a:avLst/>
          </a:prstGeom>
        </p:spPr>
        <p:txBody>
          <a:bodyPr wrap="square" lIns="0" tIns="12065" rIns="0" bIns="0" rtlCol="0" vert="horz">
            <a:spAutoFit/>
          </a:bodyPr>
          <a:lstStyle/>
          <a:p>
            <a:pPr marL="12700">
              <a:lnSpc>
                <a:spcPct val="100000"/>
              </a:lnSpc>
              <a:spcBef>
                <a:spcPts val="95"/>
              </a:spcBef>
            </a:pPr>
            <a:r>
              <a:rPr dirty="0" sz="7150" spc="-10">
                <a:solidFill>
                  <a:srgbClr val="FF1616"/>
                </a:solidFill>
                <a:latin typeface="DejaVu Serif"/>
                <a:cs typeface="DejaVu Serif"/>
              </a:rPr>
              <a:t>Red</a:t>
            </a:r>
            <a:r>
              <a:rPr dirty="0" sz="7150" spc="-65">
                <a:solidFill>
                  <a:srgbClr val="FF1616"/>
                </a:solidFill>
                <a:latin typeface="DejaVu Serif"/>
                <a:cs typeface="DejaVu Serif"/>
              </a:rPr>
              <a:t> </a:t>
            </a:r>
            <a:r>
              <a:rPr dirty="0" sz="7150" spc="-10">
                <a:solidFill>
                  <a:srgbClr val="FF1616"/>
                </a:solidFill>
                <a:latin typeface="DejaVu Serif"/>
                <a:cs typeface="DejaVu Serif"/>
              </a:rPr>
              <a:t>Teaming</a:t>
            </a:r>
            <a:endParaRPr sz="7150">
              <a:latin typeface="DejaVu Serif"/>
              <a:cs typeface="DejaVu Serif"/>
            </a:endParaRPr>
          </a:p>
        </p:txBody>
      </p:sp>
      <p:sp>
        <p:nvSpPr>
          <p:cNvPr id="9" name="object 9"/>
          <p:cNvSpPr/>
          <p:nvPr/>
        </p:nvSpPr>
        <p:spPr>
          <a:xfrm>
            <a:off x="8567" y="5960103"/>
            <a:ext cx="1415107" cy="1415087"/>
          </a:xfrm>
          <a:prstGeom prst="rect">
            <a:avLst/>
          </a:prstGeom>
          <a:blipFill>
            <a:blip r:embed="rId3" cstate="print"/>
            <a:stretch>
              <a:fillRect/>
            </a:stretch>
          </a:blipFill>
        </p:spPr>
        <p:txBody>
          <a:bodyPr wrap="square" lIns="0" tIns="0" rIns="0" bIns="0" rtlCol="0"/>
          <a:lstStyle/>
          <a:p/>
        </p:txBody>
      </p:sp>
      <p:sp>
        <p:nvSpPr>
          <p:cNvPr id="10" name="object 10"/>
          <p:cNvSpPr/>
          <p:nvPr/>
        </p:nvSpPr>
        <p:spPr>
          <a:xfrm>
            <a:off x="8567" y="8432108"/>
            <a:ext cx="1415107" cy="1415099"/>
          </a:xfrm>
          <a:prstGeom prst="rect">
            <a:avLst/>
          </a:prstGeom>
          <a:blipFill>
            <a:blip r:embed="rId3" cstate="print"/>
            <a:stretch>
              <a:fillRect/>
            </a:stretch>
          </a:blipFill>
        </p:spPr>
        <p:txBody>
          <a:bodyPr wrap="square" lIns="0" tIns="0" rIns="0" bIns="0" rtlCol="0"/>
          <a:lstStyle/>
          <a:p/>
        </p:txBody>
      </p:sp>
      <p:sp>
        <p:nvSpPr>
          <p:cNvPr id="11" name="object 11"/>
          <p:cNvSpPr/>
          <p:nvPr/>
        </p:nvSpPr>
        <p:spPr>
          <a:xfrm>
            <a:off x="8567" y="11016723"/>
            <a:ext cx="1415107" cy="1415099"/>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4211935"/>
          </a:xfrm>
          <a:custGeom>
            <a:avLst/>
            <a:gdLst/>
            <a:ahLst/>
            <a:cxnLst/>
            <a:rect l="l" t="t" r="r" b="b"/>
            <a:pathLst>
              <a:path w="20104100" h="14211935">
                <a:moveTo>
                  <a:pt x="20104100" y="14211673"/>
                </a:moveTo>
                <a:lnTo>
                  <a:pt x="0" y="14211673"/>
                </a:lnTo>
                <a:lnTo>
                  <a:pt x="0" y="0"/>
                </a:lnTo>
                <a:lnTo>
                  <a:pt x="20104100" y="0"/>
                </a:lnTo>
                <a:lnTo>
                  <a:pt x="20104100" y="14211673"/>
                </a:lnTo>
                <a:close/>
              </a:path>
            </a:pathLst>
          </a:custGeom>
          <a:solidFill>
            <a:srgbClr val="8BCCAF"/>
          </a:solidFill>
        </p:spPr>
        <p:txBody>
          <a:bodyPr wrap="square" lIns="0" tIns="0" rIns="0" bIns="0" rtlCol="0"/>
          <a:lstStyle/>
          <a:p/>
        </p:txBody>
      </p:sp>
      <p:grpSp>
        <p:nvGrpSpPr>
          <p:cNvPr id="3" name="object 3"/>
          <p:cNvGrpSpPr/>
          <p:nvPr/>
        </p:nvGrpSpPr>
        <p:grpSpPr>
          <a:xfrm>
            <a:off x="0" y="0"/>
            <a:ext cx="20104100" cy="14211935"/>
            <a:chOff x="0" y="0"/>
            <a:chExt cx="20104100" cy="14211935"/>
          </a:xfrm>
        </p:grpSpPr>
        <p:sp>
          <p:nvSpPr>
            <p:cNvPr id="4" name="object 4"/>
            <p:cNvSpPr/>
            <p:nvPr/>
          </p:nvSpPr>
          <p:spPr>
            <a:xfrm>
              <a:off x="0" y="0"/>
              <a:ext cx="20104100" cy="14211672"/>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229313" y="4690545"/>
              <a:ext cx="1083477" cy="1020360"/>
            </a:xfrm>
            <a:prstGeom prst="rect">
              <a:avLst/>
            </a:prstGeom>
            <a:blipFill>
              <a:blip r:embed="rId3" cstate="print"/>
              <a:stretch>
                <a:fillRect/>
              </a:stretch>
            </a:blipFill>
          </p:spPr>
          <p:txBody>
            <a:bodyPr wrap="square" lIns="0" tIns="0" rIns="0" bIns="0" rtlCol="0"/>
            <a:lstStyle/>
            <a:p/>
          </p:txBody>
        </p:sp>
      </p:grpSp>
      <p:sp>
        <p:nvSpPr>
          <p:cNvPr id="6" name="object 6"/>
          <p:cNvSpPr txBox="1">
            <a:spLocks noGrp="1"/>
          </p:cNvSpPr>
          <p:nvPr>
            <p:ph type="title"/>
          </p:nvPr>
        </p:nvSpPr>
        <p:spPr>
          <a:xfrm>
            <a:off x="1409038" y="622297"/>
            <a:ext cx="9810115" cy="1172210"/>
          </a:xfrm>
          <a:prstGeom prst="rect"/>
        </p:spPr>
        <p:txBody>
          <a:bodyPr wrap="square" lIns="0" tIns="15240" rIns="0" bIns="0" rtlCol="0" vert="horz">
            <a:spAutoFit/>
          </a:bodyPr>
          <a:lstStyle/>
          <a:p>
            <a:pPr marL="12700">
              <a:lnSpc>
                <a:spcPct val="100000"/>
              </a:lnSpc>
              <a:spcBef>
                <a:spcPts val="120"/>
              </a:spcBef>
            </a:pPr>
            <a:r>
              <a:rPr dirty="0" sz="7500" spc="10" b="1">
                <a:solidFill>
                  <a:srgbClr val="FF904D"/>
                </a:solidFill>
                <a:latin typeface="DejaVu Serif"/>
                <a:cs typeface="DejaVu Serif"/>
              </a:rPr>
              <a:t>ATT&amp;CK Use</a:t>
            </a:r>
            <a:r>
              <a:rPr dirty="0" sz="7500" spc="-70" b="1">
                <a:solidFill>
                  <a:srgbClr val="FF904D"/>
                </a:solidFill>
                <a:latin typeface="DejaVu Serif"/>
                <a:cs typeface="DejaVu Serif"/>
              </a:rPr>
              <a:t> </a:t>
            </a:r>
            <a:r>
              <a:rPr dirty="0" sz="7500" spc="10" b="1">
                <a:solidFill>
                  <a:srgbClr val="FF904D"/>
                </a:solidFill>
                <a:latin typeface="DejaVu Serif"/>
                <a:cs typeface="DejaVu Serif"/>
              </a:rPr>
              <a:t>Case</a:t>
            </a:r>
            <a:endParaRPr sz="7500">
              <a:latin typeface="DejaVu Serif"/>
              <a:cs typeface="DejaVu Serif"/>
            </a:endParaRPr>
          </a:p>
        </p:txBody>
      </p:sp>
      <p:sp>
        <p:nvSpPr>
          <p:cNvPr id="7" name="object 7"/>
          <p:cNvSpPr txBox="1"/>
          <p:nvPr/>
        </p:nvSpPr>
        <p:spPr>
          <a:xfrm>
            <a:off x="1409038" y="2305286"/>
            <a:ext cx="17287240" cy="9850755"/>
          </a:xfrm>
          <a:prstGeom prst="rect">
            <a:avLst/>
          </a:prstGeom>
        </p:spPr>
        <p:txBody>
          <a:bodyPr wrap="square" lIns="0" tIns="16510" rIns="0" bIns="0" rtlCol="0" vert="horz">
            <a:spAutoFit/>
          </a:bodyPr>
          <a:lstStyle/>
          <a:p>
            <a:pPr algn="just" marL="12700">
              <a:lnSpc>
                <a:spcPct val="100000"/>
              </a:lnSpc>
              <a:spcBef>
                <a:spcPts val="130"/>
              </a:spcBef>
            </a:pPr>
            <a:r>
              <a:rPr dirty="0" sz="6550" spc="10" b="1">
                <a:solidFill>
                  <a:srgbClr val="74D481"/>
                </a:solidFill>
                <a:latin typeface="DejaVu Serif"/>
                <a:cs typeface="DejaVu Serif"/>
              </a:rPr>
              <a:t>Behavioral Analytics </a:t>
            </a:r>
            <a:r>
              <a:rPr dirty="0" sz="6550" spc="15" b="1">
                <a:solidFill>
                  <a:srgbClr val="74D481"/>
                </a:solidFill>
                <a:latin typeface="DejaVu Serif"/>
                <a:cs typeface="DejaVu Serif"/>
              </a:rPr>
              <a:t>Development</a:t>
            </a:r>
            <a:endParaRPr sz="6550">
              <a:latin typeface="DejaVu Serif"/>
              <a:cs typeface="DejaVu Serif"/>
            </a:endParaRPr>
          </a:p>
          <a:p>
            <a:pPr>
              <a:lnSpc>
                <a:spcPct val="100000"/>
              </a:lnSpc>
              <a:spcBef>
                <a:spcPts val="45"/>
              </a:spcBef>
            </a:pPr>
            <a:endParaRPr sz="8850">
              <a:latin typeface="DejaVu Serif"/>
              <a:cs typeface="DejaVu Serif"/>
            </a:endParaRPr>
          </a:p>
          <a:p>
            <a:pPr algn="just" marL="12700" marR="6985">
              <a:lnSpc>
                <a:spcPct val="116300"/>
              </a:lnSpc>
            </a:pPr>
            <a:r>
              <a:rPr dirty="0" sz="4700" spc="-5">
                <a:solidFill>
                  <a:srgbClr val="FFFFFF"/>
                </a:solidFill>
                <a:latin typeface="Arial"/>
                <a:cs typeface="Arial"/>
              </a:rPr>
              <a:t>It is an R&amp;D subject that enables the detection of potentially  malicious or suspicious activities within systems or network  based on traditional IOC data, malicious activity signature sets  and heuristic behavior detection</a:t>
            </a:r>
            <a:r>
              <a:rPr dirty="0" sz="4700" spc="5">
                <a:solidFill>
                  <a:srgbClr val="FFFFFF"/>
                </a:solidFill>
                <a:latin typeface="Arial"/>
                <a:cs typeface="Arial"/>
              </a:rPr>
              <a:t> </a:t>
            </a:r>
            <a:r>
              <a:rPr dirty="0" sz="4700" spc="-5">
                <a:solidFill>
                  <a:srgbClr val="FFFFFF"/>
                </a:solidFill>
                <a:latin typeface="Arial"/>
                <a:cs typeface="Arial"/>
              </a:rPr>
              <a:t>models.</a:t>
            </a:r>
            <a:endParaRPr sz="4700">
              <a:latin typeface="Arial"/>
              <a:cs typeface="Arial"/>
            </a:endParaRPr>
          </a:p>
          <a:p>
            <a:pPr>
              <a:lnSpc>
                <a:spcPct val="100000"/>
              </a:lnSpc>
              <a:spcBef>
                <a:spcPts val="5"/>
              </a:spcBef>
            </a:pPr>
            <a:endParaRPr sz="6500">
              <a:latin typeface="Arial"/>
              <a:cs typeface="Arial"/>
            </a:endParaRPr>
          </a:p>
          <a:p>
            <a:pPr algn="just" marL="12700">
              <a:lnSpc>
                <a:spcPct val="100000"/>
              </a:lnSpc>
            </a:pPr>
            <a:r>
              <a:rPr dirty="0" sz="4700" spc="-5">
                <a:solidFill>
                  <a:srgbClr val="FFFFFF"/>
                </a:solidFill>
                <a:latin typeface="Arial"/>
                <a:cs typeface="Arial"/>
              </a:rPr>
              <a:t>ATT&amp;CK is </a:t>
            </a:r>
            <a:r>
              <a:rPr dirty="0" sz="4700">
                <a:solidFill>
                  <a:srgbClr val="FFFFFF"/>
                </a:solidFill>
                <a:latin typeface="Arial"/>
                <a:cs typeface="Arial"/>
              </a:rPr>
              <a:t>a </a:t>
            </a:r>
            <a:r>
              <a:rPr dirty="0" sz="4700" spc="-5">
                <a:solidFill>
                  <a:srgbClr val="FFFFFF"/>
                </a:solidFill>
                <a:latin typeface="Arial"/>
                <a:cs typeface="Arial"/>
              </a:rPr>
              <a:t>tool for managing and testing behavior</a:t>
            </a:r>
            <a:r>
              <a:rPr dirty="0" sz="4700" spc="15">
                <a:solidFill>
                  <a:srgbClr val="FFFFFF"/>
                </a:solidFill>
                <a:latin typeface="Arial"/>
                <a:cs typeface="Arial"/>
              </a:rPr>
              <a:t> </a:t>
            </a:r>
            <a:r>
              <a:rPr dirty="0" sz="4700" spc="-5">
                <a:solidFill>
                  <a:srgbClr val="FFFFFF"/>
                </a:solidFill>
                <a:latin typeface="Arial"/>
                <a:cs typeface="Arial"/>
              </a:rPr>
              <a:t>analytics.</a:t>
            </a:r>
            <a:endParaRPr sz="4700">
              <a:latin typeface="Arial"/>
              <a:cs typeface="Arial"/>
            </a:endParaRPr>
          </a:p>
          <a:p>
            <a:pPr>
              <a:lnSpc>
                <a:spcPct val="100000"/>
              </a:lnSpc>
            </a:pPr>
            <a:endParaRPr sz="5700">
              <a:latin typeface="Arial"/>
              <a:cs typeface="Arial"/>
            </a:endParaRPr>
          </a:p>
          <a:p>
            <a:pPr algn="just" marL="12700" marR="5080">
              <a:lnSpc>
                <a:spcPct val="116300"/>
              </a:lnSpc>
              <a:spcBef>
                <a:spcPts val="5"/>
              </a:spcBef>
            </a:pPr>
            <a:r>
              <a:rPr dirty="0" sz="4700" spc="-5">
                <a:solidFill>
                  <a:srgbClr val="FFFFFF"/>
                </a:solidFill>
                <a:latin typeface="Arial"/>
                <a:cs typeface="Arial"/>
              </a:rPr>
              <a:t>Behavior Analytics are carried out to strengthen detection </a:t>
            </a:r>
            <a:r>
              <a:rPr dirty="0" sz="4700" spc="1295">
                <a:solidFill>
                  <a:srgbClr val="FFFFFF"/>
                </a:solidFill>
                <a:latin typeface="Arial"/>
                <a:cs typeface="Arial"/>
              </a:rPr>
              <a:t> </a:t>
            </a:r>
            <a:r>
              <a:rPr dirty="0" sz="4700" spc="-5">
                <a:solidFill>
                  <a:srgbClr val="FFFFFF"/>
                </a:solidFill>
                <a:latin typeface="Arial"/>
                <a:cs typeface="Arial"/>
              </a:rPr>
              <a:t>mechanisms.</a:t>
            </a:r>
            <a:endParaRPr sz="4700">
              <a:latin typeface="Arial"/>
              <a:cs typeface="Arial"/>
            </a:endParaRPr>
          </a:p>
        </p:txBody>
      </p:sp>
      <p:grpSp>
        <p:nvGrpSpPr>
          <p:cNvPr id="8" name="object 8"/>
          <p:cNvGrpSpPr/>
          <p:nvPr/>
        </p:nvGrpSpPr>
        <p:grpSpPr>
          <a:xfrm>
            <a:off x="229313" y="8738889"/>
            <a:ext cx="1083945" cy="2740025"/>
            <a:chOff x="229313" y="8738889"/>
            <a:chExt cx="1083945" cy="2740025"/>
          </a:xfrm>
        </p:grpSpPr>
        <p:sp>
          <p:nvSpPr>
            <p:cNvPr id="9" name="object 9"/>
            <p:cNvSpPr/>
            <p:nvPr/>
          </p:nvSpPr>
          <p:spPr>
            <a:xfrm>
              <a:off x="229313" y="8738889"/>
              <a:ext cx="1083477" cy="1020360"/>
            </a:xfrm>
            <a:prstGeom prst="rect">
              <a:avLst/>
            </a:prstGeom>
            <a:blipFill>
              <a:blip r:embed="rId4" cstate="print"/>
              <a:stretch>
                <a:fillRect/>
              </a:stretch>
            </a:blipFill>
          </p:spPr>
          <p:txBody>
            <a:bodyPr wrap="square" lIns="0" tIns="0" rIns="0" bIns="0" rtlCol="0"/>
            <a:lstStyle/>
            <a:p/>
          </p:txBody>
        </p:sp>
        <p:sp>
          <p:nvSpPr>
            <p:cNvPr id="10" name="object 10"/>
            <p:cNvSpPr/>
            <p:nvPr/>
          </p:nvSpPr>
          <p:spPr>
            <a:xfrm>
              <a:off x="229313" y="10458547"/>
              <a:ext cx="1083477" cy="1020360"/>
            </a:xfrm>
            <a:prstGeom prst="rect">
              <a:avLst/>
            </a:prstGeom>
            <a:blipFill>
              <a:blip r:embed="rId5" cstate="print"/>
              <a:stretch>
                <a:fillRect/>
              </a:stretch>
            </a:blipFill>
          </p:spPr>
          <p:txBody>
            <a:bodyPr wrap="square" lIns="0" tIns="0" rIns="0" bIns="0" rtlCol="0"/>
            <a:lstStyle/>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070530" y="4400184"/>
            <a:ext cx="11725442" cy="3012457"/>
          </a:xfrm>
          <a:prstGeom prst="rect">
            <a:avLst/>
          </a:prstGeom>
          <a:blipFill>
            <a:blip r:embed="rId2" cstate="print"/>
            <a:stretch>
              <a:fillRect/>
            </a:stretch>
          </a:blipFill>
        </p:spPr>
        <p:txBody>
          <a:bodyPr wrap="square" lIns="0" tIns="0" rIns="0" bIns="0" rtlCol="0"/>
          <a:lstStyle/>
          <a:p/>
        </p:txBody>
      </p:sp>
      <p:sp>
        <p:nvSpPr>
          <p:cNvPr id="3" name="object 3"/>
          <p:cNvSpPr/>
          <p:nvPr/>
        </p:nvSpPr>
        <p:spPr>
          <a:xfrm>
            <a:off x="7907214" y="7943348"/>
            <a:ext cx="12126950" cy="5842278"/>
          </a:xfrm>
          <a:prstGeom prst="rect">
            <a:avLst/>
          </a:prstGeom>
          <a:blipFill>
            <a:blip r:embed="rId3" cstate="print"/>
            <a:stretch>
              <a:fillRect/>
            </a:stretch>
          </a:blipFill>
        </p:spPr>
        <p:txBody>
          <a:bodyPr wrap="square" lIns="0" tIns="0" rIns="0" bIns="0" rtlCol="0"/>
          <a:lstStyle/>
          <a:p/>
        </p:txBody>
      </p:sp>
      <p:sp>
        <p:nvSpPr>
          <p:cNvPr id="4" name="object 4"/>
          <p:cNvSpPr txBox="1"/>
          <p:nvPr/>
        </p:nvSpPr>
        <p:spPr>
          <a:xfrm>
            <a:off x="811302" y="2281539"/>
            <a:ext cx="13978890" cy="11192510"/>
          </a:xfrm>
          <a:prstGeom prst="rect">
            <a:avLst/>
          </a:prstGeom>
        </p:spPr>
        <p:txBody>
          <a:bodyPr wrap="square" lIns="0" tIns="12065" rIns="0" bIns="0" rtlCol="0" vert="horz">
            <a:spAutoFit/>
          </a:bodyPr>
          <a:lstStyle/>
          <a:p>
            <a:pPr marL="1158875">
              <a:lnSpc>
                <a:spcPct val="100000"/>
              </a:lnSpc>
              <a:spcBef>
                <a:spcPts val="95"/>
              </a:spcBef>
            </a:pPr>
            <a:r>
              <a:rPr dirty="0" sz="7150" spc="-10">
                <a:latin typeface="DejaVu Serif"/>
                <a:cs typeface="DejaVu Serif"/>
              </a:rPr>
              <a:t>Defensive Gap Assignments</a:t>
            </a:r>
            <a:endParaRPr sz="7150">
              <a:latin typeface="DejaVu Serif"/>
              <a:cs typeface="DejaVu Serif"/>
            </a:endParaRPr>
          </a:p>
          <a:p>
            <a:pPr algn="just" marL="12700" marR="7162800">
              <a:lnSpc>
                <a:spcPct val="117500"/>
              </a:lnSpc>
              <a:spcBef>
                <a:spcPts val="4810"/>
              </a:spcBef>
            </a:pPr>
            <a:r>
              <a:rPr dirty="0" sz="3450" spc="5">
                <a:latin typeface="DejaVu Serif"/>
                <a:cs typeface="DejaVu Serif"/>
              </a:rPr>
              <a:t>"It </a:t>
            </a:r>
            <a:r>
              <a:rPr dirty="0" sz="3450" spc="10">
                <a:latin typeface="DejaVu Serif"/>
                <a:cs typeface="DejaVu Serif"/>
              </a:rPr>
              <a:t>is </a:t>
            </a:r>
            <a:r>
              <a:rPr dirty="0" sz="3450" spc="15">
                <a:latin typeface="DejaVu Serif"/>
                <a:cs typeface="DejaVu Serif"/>
              </a:rPr>
              <a:t>an </a:t>
            </a:r>
            <a:r>
              <a:rPr dirty="0" sz="3450" spc="10">
                <a:latin typeface="DejaVu Serif"/>
                <a:cs typeface="DejaVu Serif"/>
              </a:rPr>
              <a:t>assessment  management that allows to  identify the missing parts of  the defense system and  visibility."</a:t>
            </a:r>
            <a:endParaRPr sz="3450">
              <a:latin typeface="DejaVu Serif"/>
              <a:cs typeface="DejaVu Serif"/>
            </a:endParaRPr>
          </a:p>
          <a:p>
            <a:pPr>
              <a:lnSpc>
                <a:spcPct val="100000"/>
              </a:lnSpc>
            </a:pPr>
            <a:endParaRPr sz="4000">
              <a:latin typeface="DejaVu Serif"/>
              <a:cs typeface="DejaVu Serif"/>
            </a:endParaRPr>
          </a:p>
          <a:p>
            <a:pPr marL="12700" marR="7364095">
              <a:lnSpc>
                <a:spcPct val="117500"/>
              </a:lnSpc>
              <a:spcBef>
                <a:spcPts val="3025"/>
              </a:spcBef>
            </a:pPr>
            <a:r>
              <a:rPr dirty="0" sz="3350" spc="5">
                <a:latin typeface="Arial"/>
                <a:cs typeface="Arial"/>
              </a:rPr>
              <a:t>It </a:t>
            </a:r>
            <a:r>
              <a:rPr dirty="0" sz="3350" spc="10">
                <a:latin typeface="Arial"/>
                <a:cs typeface="Arial"/>
              </a:rPr>
              <a:t>provides evaluation with defense  glasses.</a:t>
            </a:r>
            <a:endParaRPr sz="3350">
              <a:latin typeface="Arial"/>
              <a:cs typeface="Arial"/>
            </a:endParaRPr>
          </a:p>
          <a:p>
            <a:pPr>
              <a:lnSpc>
                <a:spcPct val="100000"/>
              </a:lnSpc>
              <a:spcBef>
                <a:spcPts val="10"/>
              </a:spcBef>
            </a:pPr>
            <a:endParaRPr sz="4100">
              <a:latin typeface="Arial"/>
              <a:cs typeface="Arial"/>
            </a:endParaRPr>
          </a:p>
          <a:p>
            <a:pPr marL="12700" marR="7149465">
              <a:lnSpc>
                <a:spcPct val="117500"/>
              </a:lnSpc>
            </a:pPr>
            <a:r>
              <a:rPr dirty="0" sz="3350" spc="5">
                <a:latin typeface="Arial"/>
                <a:cs typeface="Arial"/>
              </a:rPr>
              <a:t>It </a:t>
            </a:r>
            <a:r>
              <a:rPr dirty="0" sz="3350" spc="10">
                <a:latin typeface="Arial"/>
                <a:cs typeface="Arial"/>
              </a:rPr>
              <a:t>reveals points in the network  where attackers cannot </a:t>
            </a:r>
            <a:r>
              <a:rPr dirty="0" sz="3350" spc="15">
                <a:latin typeface="Arial"/>
                <a:cs typeface="Arial"/>
              </a:rPr>
              <a:t>be </a:t>
            </a:r>
            <a:r>
              <a:rPr dirty="0" sz="3350" spc="10">
                <a:latin typeface="Arial"/>
                <a:cs typeface="Arial"/>
              </a:rPr>
              <a:t>detected  </a:t>
            </a:r>
            <a:r>
              <a:rPr dirty="0" sz="3350" spc="15">
                <a:latin typeface="Arial"/>
                <a:cs typeface="Arial"/>
              </a:rPr>
              <a:t>and</a:t>
            </a:r>
            <a:r>
              <a:rPr dirty="0" sz="3350">
                <a:latin typeface="Arial"/>
                <a:cs typeface="Arial"/>
              </a:rPr>
              <a:t> </a:t>
            </a:r>
            <a:r>
              <a:rPr dirty="0" sz="3350" spc="10">
                <a:latin typeface="Arial"/>
                <a:cs typeface="Arial"/>
              </a:rPr>
              <a:t>mitigated.</a:t>
            </a:r>
            <a:endParaRPr sz="3350">
              <a:latin typeface="Arial"/>
              <a:cs typeface="Arial"/>
            </a:endParaRPr>
          </a:p>
          <a:p>
            <a:pPr>
              <a:lnSpc>
                <a:spcPct val="100000"/>
              </a:lnSpc>
              <a:spcBef>
                <a:spcPts val="15"/>
              </a:spcBef>
            </a:pPr>
            <a:endParaRPr sz="4100">
              <a:latin typeface="Arial"/>
              <a:cs typeface="Arial"/>
            </a:endParaRPr>
          </a:p>
          <a:p>
            <a:pPr marL="12700" marR="6574155">
              <a:lnSpc>
                <a:spcPct val="117500"/>
              </a:lnSpc>
            </a:pPr>
            <a:r>
              <a:rPr dirty="0" sz="3350" spc="5">
                <a:latin typeface="Arial"/>
                <a:cs typeface="Arial"/>
              </a:rPr>
              <a:t>It </a:t>
            </a:r>
            <a:r>
              <a:rPr dirty="0" sz="3350" spc="10">
                <a:latin typeface="Arial"/>
                <a:cs typeface="Arial"/>
              </a:rPr>
              <a:t>allows to </a:t>
            </a:r>
            <a:r>
              <a:rPr dirty="0" sz="3350" spc="15">
                <a:latin typeface="Arial"/>
                <a:cs typeface="Arial"/>
              </a:rPr>
              <a:t>see </a:t>
            </a:r>
            <a:r>
              <a:rPr dirty="0" sz="3350" spc="10">
                <a:latin typeface="Arial"/>
                <a:cs typeface="Arial"/>
              </a:rPr>
              <a:t>breaches that the  </a:t>
            </a:r>
            <a:r>
              <a:rPr dirty="0" sz="3350" spc="15">
                <a:latin typeface="Arial"/>
                <a:cs typeface="Arial"/>
              </a:rPr>
              <a:t>attacker can </a:t>
            </a:r>
            <a:r>
              <a:rPr dirty="0" sz="3350" spc="10">
                <a:latin typeface="Arial"/>
                <a:cs typeface="Arial"/>
              </a:rPr>
              <a:t>potentially </a:t>
            </a:r>
            <a:r>
              <a:rPr dirty="0" sz="3350" spc="15">
                <a:latin typeface="Arial"/>
                <a:cs typeface="Arial"/>
              </a:rPr>
              <a:t>gain access</a:t>
            </a:r>
            <a:r>
              <a:rPr dirty="0" sz="3350" spc="-35">
                <a:latin typeface="Arial"/>
                <a:cs typeface="Arial"/>
              </a:rPr>
              <a:t> </a:t>
            </a:r>
            <a:r>
              <a:rPr dirty="0" sz="3350" spc="10">
                <a:latin typeface="Arial"/>
                <a:cs typeface="Arial"/>
              </a:rPr>
              <a:t>to.</a:t>
            </a:r>
            <a:endParaRPr sz="3350">
              <a:latin typeface="Arial"/>
              <a:cs typeface="Arial"/>
            </a:endParaRPr>
          </a:p>
        </p:txBody>
      </p:sp>
      <p:sp>
        <p:nvSpPr>
          <p:cNvPr id="5" name="object 5"/>
          <p:cNvSpPr/>
          <p:nvPr/>
        </p:nvSpPr>
        <p:spPr>
          <a:xfrm>
            <a:off x="0" y="8169561"/>
            <a:ext cx="716510" cy="716510"/>
          </a:xfrm>
          <a:prstGeom prst="rect">
            <a:avLst/>
          </a:prstGeom>
          <a:blipFill>
            <a:blip r:embed="rId4" cstate="print"/>
            <a:stretch>
              <a:fillRect/>
            </a:stretch>
          </a:blipFill>
        </p:spPr>
        <p:txBody>
          <a:bodyPr wrap="square" lIns="0" tIns="0" rIns="0" bIns="0" rtlCol="0"/>
          <a:lstStyle/>
          <a:p/>
        </p:txBody>
      </p:sp>
      <p:sp>
        <p:nvSpPr>
          <p:cNvPr id="6" name="object 6"/>
          <p:cNvSpPr/>
          <p:nvPr/>
        </p:nvSpPr>
        <p:spPr>
          <a:xfrm>
            <a:off x="0" y="9948163"/>
            <a:ext cx="716510" cy="716510"/>
          </a:xfrm>
          <a:prstGeom prst="rect">
            <a:avLst/>
          </a:prstGeom>
          <a:blipFill>
            <a:blip r:embed="rId5" cstate="print"/>
            <a:stretch>
              <a:fillRect/>
            </a:stretch>
          </a:blipFill>
        </p:spPr>
        <p:txBody>
          <a:bodyPr wrap="square" lIns="0" tIns="0" rIns="0" bIns="0" rtlCol="0"/>
          <a:lstStyle/>
          <a:p/>
        </p:txBody>
      </p:sp>
      <p:sp>
        <p:nvSpPr>
          <p:cNvPr id="7" name="object 7"/>
          <p:cNvSpPr/>
          <p:nvPr/>
        </p:nvSpPr>
        <p:spPr>
          <a:xfrm>
            <a:off x="0" y="12295763"/>
            <a:ext cx="716510" cy="716510"/>
          </a:xfrm>
          <a:prstGeom prst="rect">
            <a:avLst/>
          </a:prstGeom>
          <a:blipFill>
            <a:blip r:embed="rId6" cstate="print"/>
            <a:stretch>
              <a:fillRect/>
            </a:stretch>
          </a:blipFill>
        </p:spPr>
        <p:txBody>
          <a:bodyPr wrap="square" lIns="0" tIns="0" rIns="0" bIns="0" rtlCol="0"/>
          <a:lstStyle/>
          <a:p/>
        </p:txBody>
      </p:sp>
      <p:sp>
        <p:nvSpPr>
          <p:cNvPr id="8" name="object 8"/>
          <p:cNvSpPr txBox="1">
            <a:spLocks noGrp="1"/>
          </p:cNvSpPr>
          <p:nvPr>
            <p:ph type="title"/>
          </p:nvPr>
        </p:nvSpPr>
        <p:spPr>
          <a:xfrm>
            <a:off x="1409038" y="622297"/>
            <a:ext cx="9810115" cy="1172210"/>
          </a:xfrm>
          <a:prstGeom prst="rect"/>
        </p:spPr>
        <p:txBody>
          <a:bodyPr wrap="square" lIns="0" tIns="15240" rIns="0" bIns="0" rtlCol="0" vert="horz">
            <a:spAutoFit/>
          </a:bodyPr>
          <a:lstStyle/>
          <a:p>
            <a:pPr marL="12700">
              <a:lnSpc>
                <a:spcPct val="100000"/>
              </a:lnSpc>
              <a:spcBef>
                <a:spcPts val="120"/>
              </a:spcBef>
            </a:pPr>
            <a:r>
              <a:rPr dirty="0" sz="7500" spc="10" b="1">
                <a:solidFill>
                  <a:srgbClr val="37B5FF"/>
                </a:solidFill>
                <a:latin typeface="DejaVu Serif"/>
                <a:cs typeface="DejaVu Serif"/>
              </a:rPr>
              <a:t>ATT&amp;CK Use</a:t>
            </a:r>
            <a:r>
              <a:rPr dirty="0" sz="7500" spc="-70" b="1">
                <a:solidFill>
                  <a:srgbClr val="37B5FF"/>
                </a:solidFill>
                <a:latin typeface="DejaVu Serif"/>
                <a:cs typeface="DejaVu Serif"/>
              </a:rPr>
              <a:t> </a:t>
            </a:r>
            <a:r>
              <a:rPr dirty="0" sz="7500" spc="10" b="1">
                <a:solidFill>
                  <a:srgbClr val="37B5FF"/>
                </a:solidFill>
                <a:latin typeface="DejaVu Serif"/>
                <a:cs typeface="DejaVu Serif"/>
              </a:rPr>
              <a:t>Case</a:t>
            </a:r>
            <a:endParaRPr sz="7500">
              <a:latin typeface="DejaVu Serif"/>
              <a:cs typeface="DejaVu Serif"/>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64600" y="3823765"/>
            <a:ext cx="17420176" cy="10387907"/>
          </a:xfrm>
          <a:prstGeom prst="rect">
            <a:avLst/>
          </a:prstGeom>
          <a:blipFill>
            <a:blip r:embed="rId2" cstate="print"/>
            <a:stretch>
              <a:fillRect/>
            </a:stretch>
          </a:blipFill>
        </p:spPr>
        <p:txBody>
          <a:bodyPr wrap="square" lIns="0" tIns="0" rIns="0" bIns="0" rtlCol="0"/>
          <a:lstStyle/>
          <a:p/>
        </p:txBody>
      </p:sp>
      <p:sp>
        <p:nvSpPr>
          <p:cNvPr id="3" name="object 3"/>
          <p:cNvSpPr txBox="1"/>
          <p:nvPr/>
        </p:nvSpPr>
        <p:spPr>
          <a:xfrm>
            <a:off x="1769149" y="2295736"/>
            <a:ext cx="9547225" cy="885825"/>
          </a:xfrm>
          <a:prstGeom prst="rect">
            <a:avLst/>
          </a:prstGeom>
        </p:spPr>
        <p:txBody>
          <a:bodyPr wrap="square" lIns="0" tIns="11430" rIns="0" bIns="0" rtlCol="0" vert="horz">
            <a:spAutoFit/>
          </a:bodyPr>
          <a:lstStyle/>
          <a:p>
            <a:pPr marL="12700">
              <a:lnSpc>
                <a:spcPct val="100000"/>
              </a:lnSpc>
              <a:spcBef>
                <a:spcPts val="90"/>
              </a:spcBef>
            </a:pPr>
            <a:r>
              <a:rPr dirty="0" sz="5650" spc="-10">
                <a:solidFill>
                  <a:srgbClr val="535353"/>
                </a:solidFill>
                <a:latin typeface="DejaVu Serif"/>
                <a:cs typeface="DejaVu Serif"/>
              </a:rPr>
              <a:t>SOC </a:t>
            </a:r>
            <a:r>
              <a:rPr dirty="0" sz="5650" spc="-5">
                <a:solidFill>
                  <a:srgbClr val="535353"/>
                </a:solidFill>
                <a:latin typeface="DejaVu Serif"/>
                <a:cs typeface="DejaVu Serif"/>
              </a:rPr>
              <a:t>Maturity</a:t>
            </a:r>
            <a:r>
              <a:rPr dirty="0" sz="5650" spc="-85">
                <a:solidFill>
                  <a:srgbClr val="535353"/>
                </a:solidFill>
                <a:latin typeface="DejaVu Serif"/>
                <a:cs typeface="DejaVu Serif"/>
              </a:rPr>
              <a:t> </a:t>
            </a:r>
            <a:r>
              <a:rPr dirty="0" sz="5650" spc="-5">
                <a:solidFill>
                  <a:srgbClr val="535353"/>
                </a:solidFill>
                <a:latin typeface="DejaVu Serif"/>
                <a:cs typeface="DejaVu Serif"/>
              </a:rPr>
              <a:t>Assessment</a:t>
            </a:r>
            <a:endParaRPr sz="5650">
              <a:latin typeface="DejaVu Serif"/>
              <a:cs typeface="DejaVu Serif"/>
            </a:endParaRPr>
          </a:p>
        </p:txBody>
      </p:sp>
      <p:sp>
        <p:nvSpPr>
          <p:cNvPr id="4" name="object 4"/>
          <p:cNvSpPr txBox="1"/>
          <p:nvPr/>
        </p:nvSpPr>
        <p:spPr>
          <a:xfrm>
            <a:off x="14765827" y="10104304"/>
            <a:ext cx="901065" cy="598805"/>
          </a:xfrm>
          <a:prstGeom prst="rect">
            <a:avLst/>
          </a:prstGeom>
        </p:spPr>
        <p:txBody>
          <a:bodyPr wrap="square" lIns="0" tIns="13970" rIns="0" bIns="0" rtlCol="0" vert="horz">
            <a:spAutoFit/>
          </a:bodyPr>
          <a:lstStyle/>
          <a:p>
            <a:pPr marL="12700">
              <a:lnSpc>
                <a:spcPct val="100000"/>
              </a:lnSpc>
              <a:spcBef>
                <a:spcPts val="110"/>
              </a:spcBef>
            </a:pPr>
            <a:r>
              <a:rPr dirty="0" sz="3750" b="1">
                <a:solidFill>
                  <a:srgbClr val="29731C"/>
                </a:solidFill>
                <a:latin typeface="Arimo"/>
                <a:cs typeface="Arimo"/>
              </a:rPr>
              <a:t>t</a:t>
            </a:r>
            <a:r>
              <a:rPr dirty="0" sz="3750" b="1">
                <a:solidFill>
                  <a:srgbClr val="29731C"/>
                </a:solidFill>
                <a:latin typeface="Arimo"/>
                <a:cs typeface="Arimo"/>
              </a:rPr>
              <a:t>ha</a:t>
            </a:r>
            <a:r>
              <a:rPr dirty="0" sz="3750" b="1">
                <a:solidFill>
                  <a:srgbClr val="29731C"/>
                </a:solidFill>
                <a:latin typeface="Arimo"/>
                <a:cs typeface="Arimo"/>
              </a:rPr>
              <a:t>t</a:t>
            </a:r>
            <a:endParaRPr sz="3750">
              <a:latin typeface="Arimo"/>
              <a:cs typeface="Arimo"/>
            </a:endParaRPr>
          </a:p>
        </p:txBody>
      </p:sp>
      <p:sp>
        <p:nvSpPr>
          <p:cNvPr id="5" name="object 5"/>
          <p:cNvSpPr txBox="1"/>
          <p:nvPr/>
        </p:nvSpPr>
        <p:spPr>
          <a:xfrm>
            <a:off x="9962458" y="10014704"/>
            <a:ext cx="4454525" cy="1351280"/>
          </a:xfrm>
          <a:prstGeom prst="rect">
            <a:avLst/>
          </a:prstGeom>
        </p:spPr>
        <p:txBody>
          <a:bodyPr wrap="square" lIns="0" tIns="12065" rIns="0" bIns="0" rtlCol="0" vert="horz">
            <a:spAutoFit/>
          </a:bodyPr>
          <a:lstStyle/>
          <a:p>
            <a:pPr marL="12700" marR="5080" indent="730885">
              <a:lnSpc>
                <a:spcPct val="115999"/>
              </a:lnSpc>
              <a:spcBef>
                <a:spcPts val="95"/>
              </a:spcBef>
              <a:tabLst>
                <a:tab pos="2152650" algn="l"/>
                <a:tab pos="2925445" algn="l"/>
                <a:tab pos="3512185" algn="l"/>
                <a:tab pos="3566160" algn="l"/>
              </a:tabLst>
            </a:pPr>
            <a:r>
              <a:rPr dirty="0" sz="3750" b="1">
                <a:solidFill>
                  <a:srgbClr val="FF1616"/>
                </a:solidFill>
                <a:latin typeface="Arimo"/>
                <a:cs typeface="Arimo"/>
              </a:rPr>
              <a:t>SO</a:t>
            </a:r>
            <a:r>
              <a:rPr dirty="0" sz="3750" spc="5" b="1">
                <a:solidFill>
                  <a:srgbClr val="FF1616"/>
                </a:solidFill>
                <a:latin typeface="Arimo"/>
                <a:cs typeface="Arimo"/>
              </a:rPr>
              <a:t>C</a:t>
            </a:r>
            <a:r>
              <a:rPr dirty="0" sz="3750" b="1">
                <a:solidFill>
                  <a:srgbClr val="FF1616"/>
                </a:solidFill>
                <a:latin typeface="Arimo"/>
                <a:cs typeface="Arimo"/>
              </a:rPr>
              <a:t>	</a:t>
            </a:r>
            <a:r>
              <a:rPr dirty="0" sz="3750" b="1">
                <a:solidFill>
                  <a:srgbClr val="29731C"/>
                </a:solidFill>
                <a:latin typeface="Arimo"/>
                <a:cs typeface="Arimo"/>
              </a:rPr>
              <a:t>is</a:t>
            </a:r>
            <a:r>
              <a:rPr dirty="0" sz="3750" b="1">
                <a:solidFill>
                  <a:srgbClr val="29731C"/>
                </a:solidFill>
                <a:latin typeface="Arimo"/>
                <a:cs typeface="Arimo"/>
              </a:rPr>
              <a:t>	</a:t>
            </a:r>
            <a:r>
              <a:rPr dirty="0" sz="3750" spc="5" b="1">
                <a:solidFill>
                  <a:srgbClr val="29731C"/>
                </a:solidFill>
                <a:latin typeface="Arimo"/>
                <a:cs typeface="Arimo"/>
              </a:rPr>
              <a:t>a</a:t>
            </a:r>
            <a:r>
              <a:rPr dirty="0" sz="3750" b="1">
                <a:solidFill>
                  <a:srgbClr val="29731C"/>
                </a:solidFill>
                <a:latin typeface="Arimo"/>
                <a:cs typeface="Arimo"/>
              </a:rPr>
              <a:t>		</a:t>
            </a:r>
            <a:r>
              <a:rPr dirty="0" sz="3750" b="1">
                <a:solidFill>
                  <a:srgbClr val="29731C"/>
                </a:solidFill>
                <a:latin typeface="Arimo"/>
                <a:cs typeface="Arimo"/>
              </a:rPr>
              <a:t>t</a:t>
            </a:r>
            <a:r>
              <a:rPr dirty="0" sz="3750" b="1">
                <a:solidFill>
                  <a:srgbClr val="29731C"/>
                </a:solidFill>
                <a:latin typeface="Arimo"/>
                <a:cs typeface="Arimo"/>
              </a:rPr>
              <a:t>oo</a:t>
            </a:r>
            <a:r>
              <a:rPr dirty="0" sz="3750" b="1">
                <a:solidFill>
                  <a:srgbClr val="29731C"/>
                </a:solidFill>
                <a:latin typeface="Arimo"/>
                <a:cs typeface="Arimo"/>
              </a:rPr>
              <a:t>l  </a:t>
            </a:r>
            <a:r>
              <a:rPr dirty="0" sz="3750" b="1">
                <a:solidFill>
                  <a:srgbClr val="29731C"/>
                </a:solidFill>
                <a:latin typeface="Arimo"/>
                <a:cs typeface="Arimo"/>
              </a:rPr>
              <a:t>effectiveness	of</a:t>
            </a:r>
            <a:endParaRPr sz="3750">
              <a:latin typeface="Arimo"/>
              <a:cs typeface="Arimo"/>
            </a:endParaRPr>
          </a:p>
        </p:txBody>
      </p:sp>
      <p:sp>
        <p:nvSpPr>
          <p:cNvPr id="6" name="object 6"/>
          <p:cNvSpPr txBox="1"/>
          <p:nvPr/>
        </p:nvSpPr>
        <p:spPr>
          <a:xfrm>
            <a:off x="14386033" y="10767076"/>
            <a:ext cx="3977004" cy="598805"/>
          </a:xfrm>
          <a:prstGeom prst="rect">
            <a:avLst/>
          </a:prstGeom>
        </p:spPr>
        <p:txBody>
          <a:bodyPr wrap="square" lIns="0" tIns="13970" rIns="0" bIns="0" rtlCol="0" vert="horz">
            <a:spAutoFit/>
          </a:bodyPr>
          <a:lstStyle/>
          <a:p>
            <a:pPr marL="12700">
              <a:lnSpc>
                <a:spcPct val="100000"/>
              </a:lnSpc>
              <a:spcBef>
                <a:spcPts val="110"/>
              </a:spcBef>
              <a:tabLst>
                <a:tab pos="2848610" algn="l"/>
              </a:tabLst>
            </a:pPr>
            <a:r>
              <a:rPr dirty="0" sz="3750" b="1">
                <a:solidFill>
                  <a:srgbClr val="29731C"/>
                </a:solidFill>
                <a:latin typeface="Arimo"/>
                <a:cs typeface="Arimo"/>
              </a:rPr>
              <a:t>processe</a:t>
            </a:r>
            <a:r>
              <a:rPr dirty="0" sz="3750" spc="5" b="1">
                <a:solidFill>
                  <a:srgbClr val="29731C"/>
                </a:solidFill>
                <a:latin typeface="Arimo"/>
                <a:cs typeface="Arimo"/>
              </a:rPr>
              <a:t>s</a:t>
            </a:r>
            <a:r>
              <a:rPr dirty="0" sz="3750" b="1">
                <a:solidFill>
                  <a:srgbClr val="29731C"/>
                </a:solidFill>
                <a:latin typeface="Arimo"/>
                <a:cs typeface="Arimo"/>
              </a:rPr>
              <a:t>	</a:t>
            </a:r>
            <a:r>
              <a:rPr dirty="0" sz="3750" b="1">
                <a:solidFill>
                  <a:srgbClr val="29731C"/>
                </a:solidFill>
                <a:latin typeface="Arimo"/>
                <a:cs typeface="Arimo"/>
              </a:rPr>
              <a:t>suc</a:t>
            </a:r>
            <a:r>
              <a:rPr dirty="0" sz="3750" spc="5" b="1">
                <a:solidFill>
                  <a:srgbClr val="29731C"/>
                </a:solidFill>
                <a:latin typeface="Arimo"/>
                <a:cs typeface="Arimo"/>
              </a:rPr>
              <a:t>h</a:t>
            </a:r>
            <a:endParaRPr sz="3750">
              <a:latin typeface="Arimo"/>
              <a:cs typeface="Arimo"/>
            </a:endParaRPr>
          </a:p>
        </p:txBody>
      </p:sp>
      <p:sp>
        <p:nvSpPr>
          <p:cNvPr id="7" name="object 7"/>
          <p:cNvSpPr txBox="1"/>
          <p:nvPr/>
        </p:nvSpPr>
        <p:spPr>
          <a:xfrm>
            <a:off x="15347900" y="11429848"/>
            <a:ext cx="2759075" cy="598805"/>
          </a:xfrm>
          <a:prstGeom prst="rect">
            <a:avLst/>
          </a:prstGeom>
        </p:spPr>
        <p:txBody>
          <a:bodyPr wrap="square" lIns="0" tIns="13970" rIns="0" bIns="0" rtlCol="0" vert="horz">
            <a:spAutoFit/>
          </a:bodyPr>
          <a:lstStyle/>
          <a:p>
            <a:pPr marL="12700">
              <a:lnSpc>
                <a:spcPct val="100000"/>
              </a:lnSpc>
              <a:spcBef>
                <a:spcPts val="110"/>
              </a:spcBef>
            </a:pPr>
            <a:r>
              <a:rPr dirty="0" sz="3750" b="1">
                <a:solidFill>
                  <a:srgbClr val="29731C"/>
                </a:solidFill>
                <a:latin typeface="Arimo"/>
                <a:cs typeface="Arimo"/>
              </a:rPr>
              <a:t>responding,</a:t>
            </a:r>
            <a:endParaRPr sz="3750">
              <a:latin typeface="Arimo"/>
              <a:cs typeface="Arimo"/>
            </a:endParaRPr>
          </a:p>
        </p:txBody>
      </p:sp>
      <p:sp>
        <p:nvSpPr>
          <p:cNvPr id="8" name="object 8"/>
          <p:cNvSpPr txBox="1"/>
          <p:nvPr/>
        </p:nvSpPr>
        <p:spPr>
          <a:xfrm>
            <a:off x="16015844" y="10014704"/>
            <a:ext cx="3351529" cy="2014220"/>
          </a:xfrm>
          <a:prstGeom prst="rect">
            <a:avLst/>
          </a:prstGeom>
        </p:spPr>
        <p:txBody>
          <a:bodyPr wrap="square" lIns="0" tIns="103505" rIns="0" bIns="0" rtlCol="0" vert="horz">
            <a:spAutoFit/>
          </a:bodyPr>
          <a:lstStyle/>
          <a:p>
            <a:pPr algn="r" marR="8890">
              <a:lnSpc>
                <a:spcPct val="100000"/>
              </a:lnSpc>
              <a:spcBef>
                <a:spcPts val="815"/>
              </a:spcBef>
              <a:tabLst>
                <a:tab pos="2604770" algn="l"/>
              </a:tabLst>
            </a:pPr>
            <a:r>
              <a:rPr dirty="0" sz="3750" b="1">
                <a:solidFill>
                  <a:srgbClr val="29731C"/>
                </a:solidFill>
                <a:latin typeface="Arimo"/>
                <a:cs typeface="Arimo"/>
              </a:rPr>
              <a:t>measure</a:t>
            </a:r>
            <a:r>
              <a:rPr dirty="0" sz="3750" spc="5" b="1">
                <a:solidFill>
                  <a:srgbClr val="29731C"/>
                </a:solidFill>
                <a:latin typeface="Arimo"/>
                <a:cs typeface="Arimo"/>
              </a:rPr>
              <a:t>s</a:t>
            </a:r>
            <a:r>
              <a:rPr dirty="0" sz="3750" b="1">
                <a:solidFill>
                  <a:srgbClr val="29731C"/>
                </a:solidFill>
                <a:latin typeface="Arimo"/>
                <a:cs typeface="Arimo"/>
              </a:rPr>
              <a:t>	</a:t>
            </a:r>
            <a:r>
              <a:rPr dirty="0" sz="3750" b="1">
                <a:solidFill>
                  <a:srgbClr val="29731C"/>
                </a:solidFill>
                <a:latin typeface="Arimo"/>
                <a:cs typeface="Arimo"/>
              </a:rPr>
              <a:t>t</a:t>
            </a:r>
            <a:r>
              <a:rPr dirty="0" sz="3750" b="1">
                <a:solidFill>
                  <a:srgbClr val="29731C"/>
                </a:solidFill>
                <a:latin typeface="Arimo"/>
                <a:cs typeface="Arimo"/>
              </a:rPr>
              <a:t>h</a:t>
            </a:r>
            <a:r>
              <a:rPr dirty="0" sz="3750" spc="5" b="1">
                <a:solidFill>
                  <a:srgbClr val="29731C"/>
                </a:solidFill>
                <a:latin typeface="Arimo"/>
                <a:cs typeface="Arimo"/>
              </a:rPr>
              <a:t>e</a:t>
            </a:r>
            <a:endParaRPr sz="3750">
              <a:latin typeface="Arimo"/>
              <a:cs typeface="Arimo"/>
            </a:endParaRPr>
          </a:p>
          <a:p>
            <a:pPr algn="r" marL="2487930" marR="5080" indent="318135">
              <a:lnSpc>
                <a:spcPts val="5220"/>
              </a:lnSpc>
              <a:spcBef>
                <a:spcPts val="295"/>
              </a:spcBef>
            </a:pPr>
            <a:r>
              <a:rPr dirty="0" sz="3750" b="1">
                <a:solidFill>
                  <a:srgbClr val="29731C"/>
                </a:solidFill>
                <a:latin typeface="Arimo"/>
                <a:cs typeface="Arimo"/>
              </a:rPr>
              <a:t>a</a:t>
            </a:r>
            <a:r>
              <a:rPr dirty="0" sz="3750" b="1">
                <a:solidFill>
                  <a:srgbClr val="29731C"/>
                </a:solidFill>
                <a:latin typeface="Arimo"/>
                <a:cs typeface="Arimo"/>
              </a:rPr>
              <a:t>s  </a:t>
            </a:r>
            <a:r>
              <a:rPr dirty="0" sz="3750" b="1">
                <a:solidFill>
                  <a:srgbClr val="29731C"/>
                </a:solidFill>
                <a:latin typeface="Arimo"/>
                <a:cs typeface="Arimo"/>
              </a:rPr>
              <a:t>an</a:t>
            </a:r>
            <a:r>
              <a:rPr dirty="0" sz="3750" spc="5" b="1">
                <a:solidFill>
                  <a:srgbClr val="29731C"/>
                </a:solidFill>
                <a:latin typeface="Arimo"/>
                <a:cs typeface="Arimo"/>
              </a:rPr>
              <a:t>d</a:t>
            </a:r>
            <a:endParaRPr sz="3750">
              <a:latin typeface="Arimo"/>
              <a:cs typeface="Arimo"/>
            </a:endParaRPr>
          </a:p>
        </p:txBody>
      </p:sp>
      <p:sp>
        <p:nvSpPr>
          <p:cNvPr id="9" name="object 9"/>
          <p:cNvSpPr txBox="1"/>
          <p:nvPr/>
        </p:nvSpPr>
        <p:spPr>
          <a:xfrm>
            <a:off x="12628476" y="11340248"/>
            <a:ext cx="6737984" cy="1351280"/>
          </a:xfrm>
          <a:prstGeom prst="rect">
            <a:avLst/>
          </a:prstGeom>
        </p:spPr>
        <p:txBody>
          <a:bodyPr wrap="square" lIns="0" tIns="103505" rIns="0" bIns="0" rtlCol="0" vert="horz">
            <a:spAutoFit/>
          </a:bodyPr>
          <a:lstStyle/>
          <a:p>
            <a:pPr marL="12700">
              <a:lnSpc>
                <a:spcPct val="100000"/>
              </a:lnSpc>
              <a:spcBef>
                <a:spcPts val="815"/>
              </a:spcBef>
            </a:pPr>
            <a:r>
              <a:rPr dirty="0" sz="3750" b="1">
                <a:solidFill>
                  <a:srgbClr val="29731C"/>
                </a:solidFill>
                <a:latin typeface="Arimo"/>
                <a:cs typeface="Arimo"/>
              </a:rPr>
              <a:t>analyzing,</a:t>
            </a:r>
            <a:endParaRPr sz="3750">
              <a:latin typeface="Arimo"/>
              <a:cs typeface="Arimo"/>
            </a:endParaRPr>
          </a:p>
          <a:p>
            <a:pPr marL="466725">
              <a:lnSpc>
                <a:spcPct val="100000"/>
              </a:lnSpc>
              <a:spcBef>
                <a:spcPts val="720"/>
              </a:spcBef>
              <a:tabLst>
                <a:tab pos="1437640" algn="l"/>
                <a:tab pos="3232150" algn="l"/>
                <a:tab pos="5344795" algn="l"/>
              </a:tabLst>
            </a:pPr>
            <a:r>
              <a:rPr dirty="0" sz="3750" spc="5" b="1">
                <a:solidFill>
                  <a:srgbClr val="29731C"/>
                </a:solidFill>
                <a:latin typeface="Arimo"/>
                <a:cs typeface="Arimo"/>
              </a:rPr>
              <a:t>to	</a:t>
            </a:r>
            <a:r>
              <a:rPr dirty="0" sz="3750" b="1">
                <a:solidFill>
                  <a:srgbClr val="29731C"/>
                </a:solidFill>
                <a:latin typeface="Arimo"/>
                <a:cs typeface="Arimo"/>
              </a:rPr>
              <a:t>cyber	threats	within</a:t>
            </a:r>
            <a:endParaRPr sz="3750">
              <a:latin typeface="Arimo"/>
              <a:cs typeface="Arimo"/>
            </a:endParaRPr>
          </a:p>
        </p:txBody>
      </p:sp>
      <p:sp>
        <p:nvSpPr>
          <p:cNvPr id="10" name="object 10"/>
          <p:cNvSpPr txBox="1"/>
          <p:nvPr/>
        </p:nvSpPr>
        <p:spPr>
          <a:xfrm>
            <a:off x="9962458" y="11340248"/>
            <a:ext cx="2626360" cy="2014220"/>
          </a:xfrm>
          <a:prstGeom prst="rect">
            <a:avLst/>
          </a:prstGeom>
        </p:spPr>
        <p:txBody>
          <a:bodyPr wrap="square" lIns="0" tIns="12065" rIns="0" bIns="0" rtlCol="0" vert="horz">
            <a:spAutoFit/>
          </a:bodyPr>
          <a:lstStyle/>
          <a:p>
            <a:pPr marL="12700" marR="5080">
              <a:lnSpc>
                <a:spcPct val="115999"/>
              </a:lnSpc>
              <a:spcBef>
                <a:spcPts val="95"/>
              </a:spcBef>
            </a:pPr>
            <a:r>
              <a:rPr dirty="0" sz="3750" b="1">
                <a:solidFill>
                  <a:srgbClr val="29731C"/>
                </a:solidFill>
                <a:latin typeface="Arimo"/>
                <a:cs typeface="Arimo"/>
              </a:rPr>
              <a:t>detecting,  </a:t>
            </a:r>
            <a:r>
              <a:rPr dirty="0" sz="3750" b="1">
                <a:solidFill>
                  <a:srgbClr val="29731C"/>
                </a:solidFill>
                <a:latin typeface="Arimo"/>
                <a:cs typeface="Arimo"/>
              </a:rPr>
              <a:t>respond</a:t>
            </a:r>
            <a:r>
              <a:rPr dirty="0" sz="3750" b="1">
                <a:solidFill>
                  <a:srgbClr val="29731C"/>
                </a:solidFill>
                <a:latin typeface="Arimo"/>
                <a:cs typeface="Arimo"/>
              </a:rPr>
              <a:t>i</a:t>
            </a:r>
            <a:r>
              <a:rPr dirty="0" sz="3750" b="1">
                <a:solidFill>
                  <a:srgbClr val="29731C"/>
                </a:solidFill>
                <a:latin typeface="Arimo"/>
                <a:cs typeface="Arimo"/>
              </a:rPr>
              <a:t>n</a:t>
            </a:r>
            <a:r>
              <a:rPr dirty="0" sz="3750" b="1">
                <a:solidFill>
                  <a:srgbClr val="29731C"/>
                </a:solidFill>
                <a:latin typeface="Arimo"/>
                <a:cs typeface="Arimo"/>
              </a:rPr>
              <a:t>g  </a:t>
            </a:r>
            <a:r>
              <a:rPr dirty="0" sz="3750" b="1">
                <a:solidFill>
                  <a:srgbClr val="29731C"/>
                </a:solidFill>
                <a:latin typeface="Arimo"/>
                <a:cs typeface="Arimo"/>
              </a:rPr>
              <a:t>ATT&amp;CK.</a:t>
            </a:r>
            <a:endParaRPr sz="3750">
              <a:latin typeface="Arimo"/>
              <a:cs typeface="Arimo"/>
            </a:endParaRPr>
          </a:p>
        </p:txBody>
      </p:sp>
      <p:sp>
        <p:nvSpPr>
          <p:cNvPr id="11" name="object 11"/>
          <p:cNvSpPr txBox="1">
            <a:spLocks noGrp="1"/>
          </p:cNvSpPr>
          <p:nvPr>
            <p:ph type="title"/>
          </p:nvPr>
        </p:nvSpPr>
        <p:spPr>
          <a:xfrm>
            <a:off x="1409038" y="622297"/>
            <a:ext cx="9810115" cy="1172210"/>
          </a:xfrm>
          <a:prstGeom prst="rect"/>
        </p:spPr>
        <p:txBody>
          <a:bodyPr wrap="square" lIns="0" tIns="15240" rIns="0" bIns="0" rtlCol="0" vert="horz">
            <a:spAutoFit/>
          </a:bodyPr>
          <a:lstStyle/>
          <a:p>
            <a:pPr marL="12700">
              <a:lnSpc>
                <a:spcPct val="100000"/>
              </a:lnSpc>
              <a:spcBef>
                <a:spcPts val="120"/>
              </a:spcBef>
            </a:pPr>
            <a:r>
              <a:rPr dirty="0" sz="7500" spc="10" b="1">
                <a:solidFill>
                  <a:srgbClr val="FF5757"/>
                </a:solidFill>
                <a:latin typeface="DejaVu Serif"/>
                <a:cs typeface="DejaVu Serif"/>
              </a:rPr>
              <a:t>ATT&amp;CK Use</a:t>
            </a:r>
            <a:r>
              <a:rPr dirty="0" sz="7500" spc="-70" b="1">
                <a:solidFill>
                  <a:srgbClr val="FF5757"/>
                </a:solidFill>
                <a:latin typeface="DejaVu Serif"/>
                <a:cs typeface="DejaVu Serif"/>
              </a:rPr>
              <a:t> </a:t>
            </a:r>
            <a:r>
              <a:rPr dirty="0" sz="7500" spc="10" b="1">
                <a:solidFill>
                  <a:srgbClr val="FF5757"/>
                </a:solidFill>
                <a:latin typeface="DejaVu Serif"/>
                <a:cs typeface="DejaVu Serif"/>
              </a:rPr>
              <a:t>Case</a:t>
            </a:r>
            <a:endParaRPr sz="7500">
              <a:latin typeface="DejaVu Serif"/>
              <a:cs typeface="DejaVu Serif"/>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166007" y="8883758"/>
            <a:ext cx="11938092" cy="5327914"/>
          </a:xfrm>
          <a:prstGeom prst="rect">
            <a:avLst/>
          </a:prstGeom>
          <a:blipFill>
            <a:blip r:embed="rId2" cstate="print"/>
            <a:stretch>
              <a:fillRect/>
            </a:stretch>
          </a:blipFill>
        </p:spPr>
        <p:txBody>
          <a:bodyPr wrap="square" lIns="0" tIns="0" rIns="0" bIns="0" rtlCol="0"/>
          <a:lstStyle/>
          <a:p/>
        </p:txBody>
      </p:sp>
      <p:sp>
        <p:nvSpPr>
          <p:cNvPr id="3" name="object 3"/>
          <p:cNvSpPr/>
          <p:nvPr/>
        </p:nvSpPr>
        <p:spPr>
          <a:xfrm>
            <a:off x="9850928" y="4257963"/>
            <a:ext cx="9213367" cy="4263613"/>
          </a:xfrm>
          <a:prstGeom prst="rect">
            <a:avLst/>
          </a:prstGeom>
          <a:blipFill>
            <a:blip r:embed="rId3" cstate="print"/>
            <a:stretch>
              <a:fillRect/>
            </a:stretch>
          </a:blipFill>
        </p:spPr>
        <p:txBody>
          <a:bodyPr wrap="square" lIns="0" tIns="0" rIns="0" bIns="0" rtlCol="0"/>
          <a:lstStyle/>
          <a:p/>
        </p:txBody>
      </p:sp>
      <p:sp>
        <p:nvSpPr>
          <p:cNvPr id="4" name="object 4"/>
          <p:cNvSpPr txBox="1"/>
          <p:nvPr/>
        </p:nvSpPr>
        <p:spPr>
          <a:xfrm>
            <a:off x="904687" y="3898447"/>
            <a:ext cx="9981565" cy="9913620"/>
          </a:xfrm>
          <a:prstGeom prst="rect">
            <a:avLst/>
          </a:prstGeom>
        </p:spPr>
        <p:txBody>
          <a:bodyPr wrap="square" lIns="0" tIns="264795" rIns="0" bIns="0" rtlCol="0" vert="horz">
            <a:spAutoFit/>
          </a:bodyPr>
          <a:lstStyle/>
          <a:p>
            <a:pPr marL="12700">
              <a:lnSpc>
                <a:spcPct val="100000"/>
              </a:lnSpc>
              <a:spcBef>
                <a:spcPts val="2085"/>
              </a:spcBef>
            </a:pPr>
            <a:r>
              <a:rPr dirty="0" sz="3750">
                <a:solidFill>
                  <a:srgbClr val="2D4D75"/>
                </a:solidFill>
                <a:latin typeface="Arial"/>
                <a:cs typeface="Arial"/>
              </a:rPr>
              <a:t>It is </a:t>
            </a:r>
            <a:r>
              <a:rPr dirty="0" sz="3750" spc="5">
                <a:solidFill>
                  <a:srgbClr val="2D4D75"/>
                </a:solidFill>
                <a:latin typeface="Arial"/>
                <a:cs typeface="Arial"/>
              </a:rPr>
              <a:t>a </a:t>
            </a:r>
            <a:r>
              <a:rPr dirty="0" sz="3750">
                <a:solidFill>
                  <a:srgbClr val="2D4D75"/>
                </a:solidFill>
                <a:latin typeface="Arial"/>
                <a:cs typeface="Arial"/>
              </a:rPr>
              <a:t>body of information that</a:t>
            </a:r>
            <a:r>
              <a:rPr dirty="0" sz="3750" spc="-15">
                <a:solidFill>
                  <a:srgbClr val="2D4D75"/>
                </a:solidFill>
                <a:latin typeface="Arial"/>
                <a:cs typeface="Arial"/>
              </a:rPr>
              <a:t> </a:t>
            </a:r>
            <a:r>
              <a:rPr dirty="0" sz="3750">
                <a:solidFill>
                  <a:srgbClr val="2D4D75"/>
                </a:solidFill>
                <a:latin typeface="Arial"/>
                <a:cs typeface="Arial"/>
              </a:rPr>
              <a:t>includes</a:t>
            </a:r>
            <a:endParaRPr sz="3750">
              <a:latin typeface="Arial"/>
              <a:cs typeface="Arial"/>
            </a:endParaRPr>
          </a:p>
          <a:p>
            <a:pPr marL="12700" marR="5080">
              <a:lnSpc>
                <a:spcPct val="144200"/>
              </a:lnSpc>
            </a:pPr>
            <a:r>
              <a:rPr dirty="0" sz="3750">
                <a:solidFill>
                  <a:srgbClr val="2D4D75"/>
                </a:solidFill>
                <a:latin typeface="Arial"/>
                <a:cs typeface="Arial"/>
              </a:rPr>
              <a:t>the impact and risks of cyber threats and threat  groups on cybersecurity in </a:t>
            </a:r>
            <a:r>
              <a:rPr dirty="0" sz="3750" spc="5">
                <a:solidFill>
                  <a:srgbClr val="2D4D75"/>
                </a:solidFill>
                <a:latin typeface="Arial"/>
                <a:cs typeface="Arial"/>
              </a:rPr>
              <a:t>a </a:t>
            </a:r>
            <a:r>
              <a:rPr dirty="0" sz="3750">
                <a:solidFill>
                  <a:srgbClr val="2D4D75"/>
                </a:solidFill>
                <a:latin typeface="Arial"/>
                <a:cs typeface="Arial"/>
              </a:rPr>
              <a:t>wide</a:t>
            </a:r>
            <a:r>
              <a:rPr dirty="0" sz="3750" spc="-15">
                <a:solidFill>
                  <a:srgbClr val="2D4D75"/>
                </a:solidFill>
                <a:latin typeface="Arial"/>
                <a:cs typeface="Arial"/>
              </a:rPr>
              <a:t> </a:t>
            </a:r>
            <a:r>
              <a:rPr dirty="0" sz="3750">
                <a:solidFill>
                  <a:srgbClr val="2D4D75"/>
                </a:solidFill>
                <a:latin typeface="Arial"/>
                <a:cs typeface="Arial"/>
              </a:rPr>
              <a:t>spectrum.</a:t>
            </a:r>
            <a:endParaRPr sz="3750">
              <a:latin typeface="Arial"/>
              <a:cs typeface="Arial"/>
            </a:endParaRPr>
          </a:p>
          <a:p>
            <a:pPr>
              <a:lnSpc>
                <a:spcPct val="100000"/>
              </a:lnSpc>
              <a:spcBef>
                <a:spcPts val="45"/>
              </a:spcBef>
            </a:pPr>
            <a:endParaRPr sz="5600">
              <a:latin typeface="Arial"/>
              <a:cs typeface="Arial"/>
            </a:endParaRPr>
          </a:p>
          <a:p>
            <a:pPr marL="12700" marR="2926715">
              <a:lnSpc>
                <a:spcPct val="144200"/>
              </a:lnSpc>
            </a:pPr>
            <a:r>
              <a:rPr dirty="0" sz="3750">
                <a:solidFill>
                  <a:srgbClr val="2D4D75"/>
                </a:solidFill>
                <a:latin typeface="Arial"/>
                <a:cs typeface="Arial"/>
              </a:rPr>
              <a:t>ATT&amp;CK provides temperature  maps of different techniques  used to give the procedures of  APT groups (ATT&amp;CK</a:t>
            </a:r>
            <a:r>
              <a:rPr dirty="0" sz="3750" spc="-35">
                <a:solidFill>
                  <a:srgbClr val="2D4D75"/>
                </a:solidFill>
                <a:latin typeface="Arial"/>
                <a:cs typeface="Arial"/>
              </a:rPr>
              <a:t> </a:t>
            </a:r>
            <a:r>
              <a:rPr dirty="0" sz="3750">
                <a:solidFill>
                  <a:srgbClr val="2D4D75"/>
                </a:solidFill>
                <a:latin typeface="Arial"/>
                <a:cs typeface="Arial"/>
              </a:rPr>
              <a:t>Navigator)</a:t>
            </a:r>
            <a:endParaRPr sz="3750">
              <a:latin typeface="Arial"/>
              <a:cs typeface="Arial"/>
            </a:endParaRPr>
          </a:p>
          <a:p>
            <a:pPr>
              <a:lnSpc>
                <a:spcPct val="100000"/>
              </a:lnSpc>
              <a:spcBef>
                <a:spcPts val="50"/>
              </a:spcBef>
            </a:pPr>
            <a:endParaRPr sz="5600">
              <a:latin typeface="Arial"/>
              <a:cs typeface="Arial"/>
            </a:endParaRPr>
          </a:p>
          <a:p>
            <a:pPr marL="12700" marR="2685415">
              <a:lnSpc>
                <a:spcPct val="144200"/>
              </a:lnSpc>
            </a:pPr>
            <a:r>
              <a:rPr dirty="0" sz="3750">
                <a:solidFill>
                  <a:srgbClr val="2D4D75"/>
                </a:solidFill>
                <a:latin typeface="Arial"/>
                <a:cs typeface="Arial"/>
              </a:rPr>
              <a:t>Intelligence allows the data to be  given as </a:t>
            </a:r>
            <a:r>
              <a:rPr dirty="0" sz="3750" spc="5">
                <a:solidFill>
                  <a:srgbClr val="2D4D75"/>
                </a:solidFill>
                <a:latin typeface="Arial"/>
                <a:cs typeface="Arial"/>
              </a:rPr>
              <a:t>a </a:t>
            </a:r>
            <a:r>
              <a:rPr dirty="0" sz="3750">
                <a:solidFill>
                  <a:srgbClr val="2D4D75"/>
                </a:solidFill>
                <a:latin typeface="Arial"/>
                <a:cs typeface="Arial"/>
              </a:rPr>
              <a:t>procedure that includes  the behavior of the</a:t>
            </a:r>
            <a:r>
              <a:rPr dirty="0" sz="3750" spc="-15">
                <a:solidFill>
                  <a:srgbClr val="2D4D75"/>
                </a:solidFill>
                <a:latin typeface="Arial"/>
                <a:cs typeface="Arial"/>
              </a:rPr>
              <a:t> </a:t>
            </a:r>
            <a:r>
              <a:rPr dirty="0" sz="3750">
                <a:solidFill>
                  <a:srgbClr val="2D4D75"/>
                </a:solidFill>
                <a:latin typeface="Arial"/>
                <a:cs typeface="Arial"/>
              </a:rPr>
              <a:t>attackers.</a:t>
            </a:r>
            <a:endParaRPr sz="3750">
              <a:latin typeface="Arial"/>
              <a:cs typeface="Arial"/>
            </a:endParaRPr>
          </a:p>
        </p:txBody>
      </p:sp>
      <p:sp>
        <p:nvSpPr>
          <p:cNvPr id="5" name="object 5"/>
          <p:cNvSpPr txBox="1">
            <a:spLocks noGrp="1"/>
          </p:cNvSpPr>
          <p:nvPr>
            <p:ph type="title"/>
          </p:nvPr>
        </p:nvSpPr>
        <p:spPr>
          <a:xfrm>
            <a:off x="1409038" y="384622"/>
            <a:ext cx="12280900" cy="2724785"/>
          </a:xfrm>
          <a:prstGeom prst="rect"/>
        </p:spPr>
        <p:txBody>
          <a:bodyPr wrap="square" lIns="0" tIns="252729" rIns="0" bIns="0" rtlCol="0" vert="horz">
            <a:spAutoFit/>
          </a:bodyPr>
          <a:lstStyle/>
          <a:p>
            <a:pPr marL="12700">
              <a:lnSpc>
                <a:spcPct val="100000"/>
              </a:lnSpc>
              <a:spcBef>
                <a:spcPts val="1989"/>
              </a:spcBef>
            </a:pPr>
            <a:r>
              <a:rPr dirty="0" sz="7500" spc="10" b="1">
                <a:solidFill>
                  <a:srgbClr val="29731C"/>
                </a:solidFill>
                <a:latin typeface="DejaVu Serif"/>
                <a:cs typeface="DejaVu Serif"/>
              </a:rPr>
              <a:t>ATT&amp;CK Use</a:t>
            </a:r>
            <a:r>
              <a:rPr dirty="0" sz="7500" spc="-15" b="1">
                <a:solidFill>
                  <a:srgbClr val="29731C"/>
                </a:solidFill>
                <a:latin typeface="DejaVu Serif"/>
                <a:cs typeface="DejaVu Serif"/>
              </a:rPr>
              <a:t> </a:t>
            </a:r>
            <a:r>
              <a:rPr dirty="0" sz="7500" spc="10" b="1">
                <a:solidFill>
                  <a:srgbClr val="29731C"/>
                </a:solidFill>
                <a:latin typeface="DejaVu Serif"/>
                <a:cs typeface="DejaVu Serif"/>
              </a:rPr>
              <a:t>Case</a:t>
            </a:r>
            <a:endParaRPr sz="7500">
              <a:latin typeface="DejaVu Serif"/>
              <a:cs typeface="DejaVu Serif"/>
            </a:endParaRPr>
          </a:p>
          <a:p>
            <a:pPr marL="401955">
              <a:lnSpc>
                <a:spcPct val="100000"/>
              </a:lnSpc>
              <a:spcBef>
                <a:spcPts val="1780"/>
              </a:spcBef>
            </a:pPr>
            <a:r>
              <a:rPr dirty="0" sz="7150" spc="-10">
                <a:solidFill>
                  <a:srgbClr val="74D481"/>
                </a:solidFill>
                <a:latin typeface="DejaVu Serif"/>
                <a:cs typeface="DejaVu Serif"/>
              </a:rPr>
              <a:t>Cyber Threat</a:t>
            </a:r>
            <a:r>
              <a:rPr dirty="0" sz="7150" spc="-5">
                <a:solidFill>
                  <a:srgbClr val="74D481"/>
                </a:solidFill>
                <a:latin typeface="DejaVu Serif"/>
                <a:cs typeface="DejaVu Serif"/>
              </a:rPr>
              <a:t> </a:t>
            </a:r>
            <a:r>
              <a:rPr dirty="0" sz="7150" spc="-10">
                <a:solidFill>
                  <a:srgbClr val="74D481"/>
                </a:solidFill>
                <a:latin typeface="DejaVu Serif"/>
                <a:cs typeface="DejaVu Serif"/>
              </a:rPr>
              <a:t>Intelligence</a:t>
            </a:r>
            <a:endParaRPr sz="7150">
              <a:latin typeface="DejaVu Serif"/>
              <a:cs typeface="DejaVu Serif"/>
            </a:endParaRPr>
          </a:p>
        </p:txBody>
      </p:sp>
      <p:grpSp>
        <p:nvGrpSpPr>
          <p:cNvPr id="6" name="object 6"/>
          <p:cNvGrpSpPr/>
          <p:nvPr/>
        </p:nvGrpSpPr>
        <p:grpSpPr>
          <a:xfrm>
            <a:off x="219850" y="4258261"/>
            <a:ext cx="633730" cy="590550"/>
            <a:chOff x="219850" y="4258261"/>
            <a:chExt cx="633730" cy="590550"/>
          </a:xfrm>
        </p:grpSpPr>
        <p:sp>
          <p:nvSpPr>
            <p:cNvPr id="7" name="object 7"/>
            <p:cNvSpPr/>
            <p:nvPr/>
          </p:nvSpPr>
          <p:spPr>
            <a:xfrm>
              <a:off x="219850" y="4303035"/>
              <a:ext cx="548640" cy="546100"/>
            </a:xfrm>
            <a:custGeom>
              <a:avLst/>
              <a:gdLst/>
              <a:ahLst/>
              <a:cxnLst/>
              <a:rect l="l" t="t" r="r" b="b"/>
              <a:pathLst>
                <a:path w="548640" h="546100">
                  <a:moveTo>
                    <a:pt x="274047" y="545759"/>
                  </a:moveTo>
                  <a:lnTo>
                    <a:pt x="224789" y="541362"/>
                  </a:lnTo>
                  <a:lnTo>
                    <a:pt x="178426" y="528686"/>
                  </a:lnTo>
                  <a:lnTo>
                    <a:pt x="135734" y="508501"/>
                  </a:lnTo>
                  <a:lnTo>
                    <a:pt x="97485" y="481577"/>
                  </a:lnTo>
                  <a:lnTo>
                    <a:pt x="64455" y="448687"/>
                  </a:lnTo>
                  <a:lnTo>
                    <a:pt x="37417" y="410599"/>
                  </a:lnTo>
                  <a:lnTo>
                    <a:pt x="17146" y="368086"/>
                  </a:lnTo>
                  <a:lnTo>
                    <a:pt x="4415" y="321919"/>
                  </a:lnTo>
                  <a:lnTo>
                    <a:pt x="0" y="272867"/>
                  </a:lnTo>
                  <a:lnTo>
                    <a:pt x="4415" y="223819"/>
                  </a:lnTo>
                  <a:lnTo>
                    <a:pt x="17146" y="177656"/>
                  </a:lnTo>
                  <a:lnTo>
                    <a:pt x="37417" y="135147"/>
                  </a:lnTo>
                  <a:lnTo>
                    <a:pt x="64455" y="97063"/>
                  </a:lnTo>
                  <a:lnTo>
                    <a:pt x="97485" y="64176"/>
                  </a:lnTo>
                  <a:lnTo>
                    <a:pt x="135734" y="37255"/>
                  </a:lnTo>
                  <a:lnTo>
                    <a:pt x="178426" y="17071"/>
                  </a:lnTo>
                  <a:lnTo>
                    <a:pt x="224789" y="4396"/>
                  </a:lnTo>
                  <a:lnTo>
                    <a:pt x="274047" y="0"/>
                  </a:lnTo>
                  <a:lnTo>
                    <a:pt x="323304" y="4396"/>
                  </a:lnTo>
                  <a:lnTo>
                    <a:pt x="369667" y="17071"/>
                  </a:lnTo>
                  <a:lnTo>
                    <a:pt x="412359" y="37255"/>
                  </a:lnTo>
                  <a:lnTo>
                    <a:pt x="450608" y="64176"/>
                  </a:lnTo>
                  <a:lnTo>
                    <a:pt x="483638" y="97063"/>
                  </a:lnTo>
                  <a:lnTo>
                    <a:pt x="510676" y="135147"/>
                  </a:lnTo>
                  <a:lnTo>
                    <a:pt x="530947" y="177656"/>
                  </a:lnTo>
                  <a:lnTo>
                    <a:pt x="543678" y="223819"/>
                  </a:lnTo>
                  <a:lnTo>
                    <a:pt x="548094" y="272867"/>
                  </a:lnTo>
                  <a:lnTo>
                    <a:pt x="543678" y="321919"/>
                  </a:lnTo>
                  <a:lnTo>
                    <a:pt x="530947" y="368086"/>
                  </a:lnTo>
                  <a:lnTo>
                    <a:pt x="510676" y="410599"/>
                  </a:lnTo>
                  <a:lnTo>
                    <a:pt x="483638" y="448687"/>
                  </a:lnTo>
                  <a:lnTo>
                    <a:pt x="450608" y="481577"/>
                  </a:lnTo>
                  <a:lnTo>
                    <a:pt x="412359" y="508501"/>
                  </a:lnTo>
                  <a:lnTo>
                    <a:pt x="369667" y="528686"/>
                  </a:lnTo>
                  <a:lnTo>
                    <a:pt x="323304" y="541362"/>
                  </a:lnTo>
                  <a:lnTo>
                    <a:pt x="274047" y="545759"/>
                  </a:lnTo>
                  <a:close/>
                </a:path>
              </a:pathLst>
            </a:custGeom>
            <a:solidFill>
              <a:srgbClr val="169D53"/>
            </a:solidFill>
          </p:spPr>
          <p:txBody>
            <a:bodyPr wrap="square" lIns="0" tIns="0" rIns="0" bIns="0" rtlCol="0"/>
            <a:lstStyle/>
            <a:p/>
          </p:txBody>
        </p:sp>
        <p:sp>
          <p:nvSpPr>
            <p:cNvPr id="8" name="object 8"/>
            <p:cNvSpPr/>
            <p:nvPr/>
          </p:nvSpPr>
          <p:spPr>
            <a:xfrm>
              <a:off x="269148" y="4258261"/>
              <a:ext cx="584835" cy="582295"/>
            </a:xfrm>
            <a:custGeom>
              <a:avLst/>
              <a:gdLst/>
              <a:ahLst/>
              <a:cxnLst/>
              <a:rect l="l" t="t" r="r" b="b"/>
              <a:pathLst>
                <a:path w="584835" h="582295">
                  <a:moveTo>
                    <a:pt x="282343" y="581954"/>
                  </a:moveTo>
                  <a:lnTo>
                    <a:pt x="235258" y="576767"/>
                  </a:lnTo>
                  <a:lnTo>
                    <a:pt x="189572" y="563425"/>
                  </a:lnTo>
                  <a:lnTo>
                    <a:pt x="141997" y="539847"/>
                  </a:lnTo>
                  <a:lnTo>
                    <a:pt x="99853" y="509006"/>
                  </a:lnTo>
                  <a:lnTo>
                    <a:pt x="63983" y="471722"/>
                  </a:lnTo>
                  <a:lnTo>
                    <a:pt x="35233" y="428813"/>
                  </a:lnTo>
                  <a:lnTo>
                    <a:pt x="14446" y="381095"/>
                  </a:lnTo>
                  <a:lnTo>
                    <a:pt x="2467" y="329389"/>
                  </a:lnTo>
                  <a:lnTo>
                    <a:pt x="0" y="284010"/>
                  </a:lnTo>
                  <a:lnTo>
                    <a:pt x="4695" y="239145"/>
                  </a:lnTo>
                  <a:lnTo>
                    <a:pt x="16195" y="195676"/>
                  </a:lnTo>
                  <a:lnTo>
                    <a:pt x="34142" y="154483"/>
                  </a:lnTo>
                  <a:lnTo>
                    <a:pt x="58176" y="116447"/>
                  </a:lnTo>
                  <a:lnTo>
                    <a:pt x="87939" y="82449"/>
                  </a:lnTo>
                  <a:lnTo>
                    <a:pt x="123073" y="53369"/>
                  </a:lnTo>
                  <a:lnTo>
                    <a:pt x="162873" y="30043"/>
                  </a:lnTo>
                  <a:lnTo>
                    <a:pt x="205588" y="13265"/>
                  </a:lnTo>
                  <a:lnTo>
                    <a:pt x="250233" y="3197"/>
                  </a:lnTo>
                  <a:lnTo>
                    <a:pt x="295821" y="0"/>
                  </a:lnTo>
                  <a:lnTo>
                    <a:pt x="341368" y="3836"/>
                  </a:lnTo>
                  <a:lnTo>
                    <a:pt x="385888" y="14867"/>
                  </a:lnTo>
                  <a:lnTo>
                    <a:pt x="428394" y="33256"/>
                  </a:lnTo>
                  <a:lnTo>
                    <a:pt x="434236" y="36998"/>
                  </a:lnTo>
                  <a:lnTo>
                    <a:pt x="283011" y="36998"/>
                  </a:lnTo>
                  <a:lnTo>
                    <a:pt x="235950" y="42733"/>
                  </a:lnTo>
                  <a:lnTo>
                    <a:pt x="190709" y="56950"/>
                  </a:lnTo>
                  <a:lnTo>
                    <a:pt x="148683" y="79626"/>
                  </a:lnTo>
                  <a:lnTo>
                    <a:pt x="111266" y="110737"/>
                  </a:lnTo>
                  <a:lnTo>
                    <a:pt x="80799" y="148231"/>
                  </a:lnTo>
                  <a:lnTo>
                    <a:pt x="58004" y="190167"/>
                  </a:lnTo>
                  <a:lnTo>
                    <a:pt x="43227" y="235199"/>
                  </a:lnTo>
                  <a:lnTo>
                    <a:pt x="36817" y="281980"/>
                  </a:lnTo>
                  <a:lnTo>
                    <a:pt x="39121" y="329164"/>
                  </a:lnTo>
                  <a:lnTo>
                    <a:pt x="50486" y="375404"/>
                  </a:lnTo>
                  <a:lnTo>
                    <a:pt x="71259" y="419355"/>
                  </a:lnTo>
                  <a:lnTo>
                    <a:pt x="99909" y="458096"/>
                  </a:lnTo>
                  <a:lnTo>
                    <a:pt x="134754" y="490609"/>
                  </a:lnTo>
                  <a:lnTo>
                    <a:pt x="174600" y="516226"/>
                  </a:lnTo>
                  <a:lnTo>
                    <a:pt x="218251" y="534278"/>
                  </a:lnTo>
                  <a:lnTo>
                    <a:pt x="264513" y="544098"/>
                  </a:lnTo>
                  <a:lnTo>
                    <a:pt x="312190" y="545017"/>
                  </a:lnTo>
                  <a:lnTo>
                    <a:pt x="432417" y="545017"/>
                  </a:lnTo>
                  <a:lnTo>
                    <a:pt x="420223" y="552136"/>
                  </a:lnTo>
                  <a:lnTo>
                    <a:pt x="376003" y="569284"/>
                  </a:lnTo>
                  <a:lnTo>
                    <a:pt x="329651" y="579341"/>
                  </a:lnTo>
                  <a:lnTo>
                    <a:pt x="282343" y="581954"/>
                  </a:lnTo>
                  <a:close/>
                </a:path>
                <a:path w="584835" h="582295">
                  <a:moveTo>
                    <a:pt x="547829" y="290825"/>
                  </a:moveTo>
                  <a:lnTo>
                    <a:pt x="541809" y="237950"/>
                  </a:lnTo>
                  <a:lnTo>
                    <a:pt x="525475" y="187718"/>
                  </a:lnTo>
                  <a:lnTo>
                    <a:pt x="499486" y="141933"/>
                  </a:lnTo>
                  <a:lnTo>
                    <a:pt x="464499" y="102401"/>
                  </a:lnTo>
                  <a:lnTo>
                    <a:pt x="421173" y="70926"/>
                  </a:lnTo>
                  <a:lnTo>
                    <a:pt x="377017" y="51071"/>
                  </a:lnTo>
                  <a:lnTo>
                    <a:pt x="330499" y="39770"/>
                  </a:lnTo>
                  <a:lnTo>
                    <a:pt x="283011" y="36998"/>
                  </a:lnTo>
                  <a:lnTo>
                    <a:pt x="434236" y="36998"/>
                  </a:lnTo>
                  <a:lnTo>
                    <a:pt x="467077" y="58030"/>
                  </a:lnTo>
                  <a:lnTo>
                    <a:pt x="500915" y="87889"/>
                  </a:lnTo>
                  <a:lnTo>
                    <a:pt x="529535" y="122188"/>
                  </a:lnTo>
                  <a:lnTo>
                    <a:pt x="552567" y="160277"/>
                  </a:lnTo>
                  <a:lnTo>
                    <a:pt x="569639" y="201511"/>
                  </a:lnTo>
                  <a:lnTo>
                    <a:pt x="580381" y="245243"/>
                  </a:lnTo>
                  <a:lnTo>
                    <a:pt x="582859" y="273205"/>
                  </a:lnTo>
                  <a:lnTo>
                    <a:pt x="566381" y="273205"/>
                  </a:lnTo>
                  <a:lnTo>
                    <a:pt x="553738" y="277616"/>
                  </a:lnTo>
                  <a:lnTo>
                    <a:pt x="547829" y="290825"/>
                  </a:lnTo>
                  <a:close/>
                </a:path>
                <a:path w="584835" h="582295">
                  <a:moveTo>
                    <a:pt x="566381" y="308445"/>
                  </a:moveTo>
                  <a:lnTo>
                    <a:pt x="553738" y="304035"/>
                  </a:lnTo>
                  <a:lnTo>
                    <a:pt x="547829" y="290825"/>
                  </a:lnTo>
                  <a:lnTo>
                    <a:pt x="553738" y="277616"/>
                  </a:lnTo>
                  <a:lnTo>
                    <a:pt x="566381" y="273205"/>
                  </a:lnTo>
                  <a:lnTo>
                    <a:pt x="578900" y="277616"/>
                  </a:lnTo>
                  <a:lnTo>
                    <a:pt x="584420" y="290825"/>
                  </a:lnTo>
                  <a:lnTo>
                    <a:pt x="578895" y="304046"/>
                  </a:lnTo>
                  <a:lnTo>
                    <a:pt x="566381" y="308445"/>
                  </a:lnTo>
                  <a:close/>
                </a:path>
                <a:path w="584835" h="582295">
                  <a:moveTo>
                    <a:pt x="584420" y="290825"/>
                  </a:moveTo>
                  <a:lnTo>
                    <a:pt x="578895" y="277605"/>
                  </a:lnTo>
                  <a:lnTo>
                    <a:pt x="566381" y="273205"/>
                  </a:lnTo>
                  <a:lnTo>
                    <a:pt x="582859" y="273205"/>
                  </a:lnTo>
                  <a:lnTo>
                    <a:pt x="584420" y="290825"/>
                  </a:lnTo>
                  <a:close/>
                </a:path>
                <a:path w="584835" h="582295">
                  <a:moveTo>
                    <a:pt x="432417" y="545017"/>
                  </a:moveTo>
                  <a:lnTo>
                    <a:pt x="312190" y="545017"/>
                  </a:lnTo>
                  <a:lnTo>
                    <a:pt x="360089" y="536366"/>
                  </a:lnTo>
                  <a:lnTo>
                    <a:pt x="405240" y="518785"/>
                  </a:lnTo>
                  <a:lnTo>
                    <a:pt x="445430" y="493845"/>
                  </a:lnTo>
                  <a:lnTo>
                    <a:pt x="479970" y="462462"/>
                  </a:lnTo>
                  <a:lnTo>
                    <a:pt x="508169" y="425552"/>
                  </a:lnTo>
                  <a:lnTo>
                    <a:pt x="529338" y="384032"/>
                  </a:lnTo>
                  <a:lnTo>
                    <a:pt x="542788" y="338817"/>
                  </a:lnTo>
                  <a:lnTo>
                    <a:pt x="547829" y="290825"/>
                  </a:lnTo>
                  <a:lnTo>
                    <a:pt x="553738" y="304035"/>
                  </a:lnTo>
                  <a:lnTo>
                    <a:pt x="566381" y="308445"/>
                  </a:lnTo>
                  <a:lnTo>
                    <a:pt x="582847" y="308445"/>
                  </a:lnTo>
                  <a:lnTo>
                    <a:pt x="580282" y="337159"/>
                  </a:lnTo>
                  <a:lnTo>
                    <a:pt x="569186" y="381959"/>
                  </a:lnTo>
                  <a:lnTo>
                    <a:pt x="551427" y="424346"/>
                  </a:lnTo>
                  <a:lnTo>
                    <a:pt x="527301" y="463444"/>
                  </a:lnTo>
                  <a:lnTo>
                    <a:pt x="497104" y="498372"/>
                  </a:lnTo>
                  <a:lnTo>
                    <a:pt x="461131" y="528253"/>
                  </a:lnTo>
                  <a:lnTo>
                    <a:pt x="432417" y="545017"/>
                  </a:lnTo>
                  <a:close/>
                </a:path>
                <a:path w="584835" h="582295">
                  <a:moveTo>
                    <a:pt x="582847" y="308445"/>
                  </a:moveTo>
                  <a:lnTo>
                    <a:pt x="566381" y="308445"/>
                  </a:lnTo>
                  <a:lnTo>
                    <a:pt x="578900" y="304035"/>
                  </a:lnTo>
                  <a:lnTo>
                    <a:pt x="584420" y="290825"/>
                  </a:lnTo>
                  <a:lnTo>
                    <a:pt x="582847" y="308445"/>
                  </a:lnTo>
                  <a:close/>
                </a:path>
              </a:pathLst>
            </a:custGeom>
            <a:solidFill>
              <a:srgbClr val="29731C"/>
            </a:solidFill>
          </p:spPr>
          <p:txBody>
            <a:bodyPr wrap="square" lIns="0" tIns="0" rIns="0" bIns="0" rtlCol="0"/>
            <a:lstStyle/>
            <a:p/>
          </p:txBody>
        </p:sp>
      </p:grpSp>
      <p:sp>
        <p:nvSpPr>
          <p:cNvPr id="9" name="object 9"/>
          <p:cNvSpPr/>
          <p:nvPr/>
        </p:nvSpPr>
        <p:spPr>
          <a:xfrm>
            <a:off x="0" y="4513764"/>
            <a:ext cx="3175" cy="70485"/>
          </a:xfrm>
          <a:custGeom>
            <a:avLst/>
            <a:gdLst/>
            <a:ahLst/>
            <a:cxnLst/>
            <a:rect l="l" t="t" r="r" b="b"/>
            <a:pathLst>
              <a:path w="3175" h="70485">
                <a:moveTo>
                  <a:pt x="3130" y="35323"/>
                </a:moveTo>
                <a:lnTo>
                  <a:pt x="0" y="27870"/>
                </a:lnTo>
                <a:lnTo>
                  <a:pt x="0" y="0"/>
                </a:lnTo>
                <a:lnTo>
                  <a:pt x="3130" y="35323"/>
                </a:lnTo>
                <a:close/>
              </a:path>
              <a:path w="3175" h="70485">
                <a:moveTo>
                  <a:pt x="0" y="70368"/>
                </a:moveTo>
                <a:lnTo>
                  <a:pt x="0" y="42775"/>
                </a:lnTo>
                <a:lnTo>
                  <a:pt x="3130" y="35323"/>
                </a:lnTo>
                <a:lnTo>
                  <a:pt x="0" y="70368"/>
                </a:lnTo>
                <a:close/>
              </a:path>
            </a:pathLst>
          </a:custGeom>
          <a:solidFill>
            <a:srgbClr val="29731C"/>
          </a:solidFill>
        </p:spPr>
        <p:txBody>
          <a:bodyPr wrap="square" lIns="0" tIns="0" rIns="0" bIns="0" rtlCol="0"/>
          <a:lstStyle/>
          <a:p/>
        </p:txBody>
      </p:sp>
      <p:grpSp>
        <p:nvGrpSpPr>
          <p:cNvPr id="10" name="object 10"/>
          <p:cNvGrpSpPr/>
          <p:nvPr/>
        </p:nvGrpSpPr>
        <p:grpSpPr>
          <a:xfrm>
            <a:off x="219850" y="7554266"/>
            <a:ext cx="633730" cy="590550"/>
            <a:chOff x="219850" y="7554266"/>
            <a:chExt cx="633730" cy="590550"/>
          </a:xfrm>
        </p:grpSpPr>
        <p:sp>
          <p:nvSpPr>
            <p:cNvPr id="11" name="object 11"/>
            <p:cNvSpPr/>
            <p:nvPr/>
          </p:nvSpPr>
          <p:spPr>
            <a:xfrm>
              <a:off x="219850" y="7599040"/>
              <a:ext cx="548640" cy="546100"/>
            </a:xfrm>
            <a:custGeom>
              <a:avLst/>
              <a:gdLst/>
              <a:ahLst/>
              <a:cxnLst/>
              <a:rect l="l" t="t" r="r" b="b"/>
              <a:pathLst>
                <a:path w="548640" h="546100">
                  <a:moveTo>
                    <a:pt x="274047" y="545759"/>
                  </a:moveTo>
                  <a:lnTo>
                    <a:pt x="224789" y="541362"/>
                  </a:lnTo>
                  <a:lnTo>
                    <a:pt x="178426" y="528686"/>
                  </a:lnTo>
                  <a:lnTo>
                    <a:pt x="135734" y="508501"/>
                  </a:lnTo>
                  <a:lnTo>
                    <a:pt x="97485" y="481577"/>
                  </a:lnTo>
                  <a:lnTo>
                    <a:pt x="64455" y="448687"/>
                  </a:lnTo>
                  <a:lnTo>
                    <a:pt x="37417" y="410599"/>
                  </a:lnTo>
                  <a:lnTo>
                    <a:pt x="17146" y="368086"/>
                  </a:lnTo>
                  <a:lnTo>
                    <a:pt x="4415" y="321919"/>
                  </a:lnTo>
                  <a:lnTo>
                    <a:pt x="0" y="272867"/>
                  </a:lnTo>
                  <a:lnTo>
                    <a:pt x="4415" y="223819"/>
                  </a:lnTo>
                  <a:lnTo>
                    <a:pt x="17146" y="177656"/>
                  </a:lnTo>
                  <a:lnTo>
                    <a:pt x="37417" y="135147"/>
                  </a:lnTo>
                  <a:lnTo>
                    <a:pt x="64455" y="97063"/>
                  </a:lnTo>
                  <a:lnTo>
                    <a:pt x="97485" y="64176"/>
                  </a:lnTo>
                  <a:lnTo>
                    <a:pt x="135734" y="37255"/>
                  </a:lnTo>
                  <a:lnTo>
                    <a:pt x="178426" y="17071"/>
                  </a:lnTo>
                  <a:lnTo>
                    <a:pt x="224789" y="4396"/>
                  </a:lnTo>
                  <a:lnTo>
                    <a:pt x="274047" y="0"/>
                  </a:lnTo>
                  <a:lnTo>
                    <a:pt x="323304" y="4396"/>
                  </a:lnTo>
                  <a:lnTo>
                    <a:pt x="369667" y="17071"/>
                  </a:lnTo>
                  <a:lnTo>
                    <a:pt x="412359" y="37255"/>
                  </a:lnTo>
                  <a:lnTo>
                    <a:pt x="450608" y="64176"/>
                  </a:lnTo>
                  <a:lnTo>
                    <a:pt x="483638" y="97063"/>
                  </a:lnTo>
                  <a:lnTo>
                    <a:pt x="510676" y="135147"/>
                  </a:lnTo>
                  <a:lnTo>
                    <a:pt x="530947" y="177656"/>
                  </a:lnTo>
                  <a:lnTo>
                    <a:pt x="543678" y="223819"/>
                  </a:lnTo>
                  <a:lnTo>
                    <a:pt x="548094" y="272867"/>
                  </a:lnTo>
                  <a:lnTo>
                    <a:pt x="543678" y="321919"/>
                  </a:lnTo>
                  <a:lnTo>
                    <a:pt x="530947" y="368086"/>
                  </a:lnTo>
                  <a:lnTo>
                    <a:pt x="510676" y="410599"/>
                  </a:lnTo>
                  <a:lnTo>
                    <a:pt x="483638" y="448687"/>
                  </a:lnTo>
                  <a:lnTo>
                    <a:pt x="450608" y="481577"/>
                  </a:lnTo>
                  <a:lnTo>
                    <a:pt x="412359" y="508501"/>
                  </a:lnTo>
                  <a:lnTo>
                    <a:pt x="369667" y="528686"/>
                  </a:lnTo>
                  <a:lnTo>
                    <a:pt x="323304" y="541362"/>
                  </a:lnTo>
                  <a:lnTo>
                    <a:pt x="274047" y="545759"/>
                  </a:lnTo>
                  <a:close/>
                </a:path>
              </a:pathLst>
            </a:custGeom>
            <a:solidFill>
              <a:srgbClr val="169D53"/>
            </a:solidFill>
          </p:spPr>
          <p:txBody>
            <a:bodyPr wrap="square" lIns="0" tIns="0" rIns="0" bIns="0" rtlCol="0"/>
            <a:lstStyle/>
            <a:p/>
          </p:txBody>
        </p:sp>
        <p:sp>
          <p:nvSpPr>
            <p:cNvPr id="12" name="object 12"/>
            <p:cNvSpPr/>
            <p:nvPr/>
          </p:nvSpPr>
          <p:spPr>
            <a:xfrm>
              <a:off x="269148" y="7554266"/>
              <a:ext cx="584835" cy="582295"/>
            </a:xfrm>
            <a:custGeom>
              <a:avLst/>
              <a:gdLst/>
              <a:ahLst/>
              <a:cxnLst/>
              <a:rect l="l" t="t" r="r" b="b"/>
              <a:pathLst>
                <a:path w="584835" h="582295">
                  <a:moveTo>
                    <a:pt x="282343" y="581954"/>
                  </a:moveTo>
                  <a:lnTo>
                    <a:pt x="235258" y="576767"/>
                  </a:lnTo>
                  <a:lnTo>
                    <a:pt x="189572" y="563425"/>
                  </a:lnTo>
                  <a:lnTo>
                    <a:pt x="141997" y="539847"/>
                  </a:lnTo>
                  <a:lnTo>
                    <a:pt x="99853" y="509006"/>
                  </a:lnTo>
                  <a:lnTo>
                    <a:pt x="63983" y="471722"/>
                  </a:lnTo>
                  <a:lnTo>
                    <a:pt x="35233" y="428813"/>
                  </a:lnTo>
                  <a:lnTo>
                    <a:pt x="14446" y="381095"/>
                  </a:lnTo>
                  <a:lnTo>
                    <a:pt x="2467" y="329389"/>
                  </a:lnTo>
                  <a:lnTo>
                    <a:pt x="0" y="284010"/>
                  </a:lnTo>
                  <a:lnTo>
                    <a:pt x="4695" y="239145"/>
                  </a:lnTo>
                  <a:lnTo>
                    <a:pt x="16195" y="195676"/>
                  </a:lnTo>
                  <a:lnTo>
                    <a:pt x="34142" y="154483"/>
                  </a:lnTo>
                  <a:lnTo>
                    <a:pt x="58176" y="116447"/>
                  </a:lnTo>
                  <a:lnTo>
                    <a:pt x="87939" y="82449"/>
                  </a:lnTo>
                  <a:lnTo>
                    <a:pt x="123073" y="53369"/>
                  </a:lnTo>
                  <a:lnTo>
                    <a:pt x="162873" y="30043"/>
                  </a:lnTo>
                  <a:lnTo>
                    <a:pt x="205588" y="13265"/>
                  </a:lnTo>
                  <a:lnTo>
                    <a:pt x="250233" y="3197"/>
                  </a:lnTo>
                  <a:lnTo>
                    <a:pt x="295821" y="0"/>
                  </a:lnTo>
                  <a:lnTo>
                    <a:pt x="341368" y="3836"/>
                  </a:lnTo>
                  <a:lnTo>
                    <a:pt x="385888" y="14867"/>
                  </a:lnTo>
                  <a:lnTo>
                    <a:pt x="428394" y="33256"/>
                  </a:lnTo>
                  <a:lnTo>
                    <a:pt x="434236" y="36998"/>
                  </a:lnTo>
                  <a:lnTo>
                    <a:pt x="283011" y="36998"/>
                  </a:lnTo>
                  <a:lnTo>
                    <a:pt x="235950" y="42733"/>
                  </a:lnTo>
                  <a:lnTo>
                    <a:pt x="190709" y="56950"/>
                  </a:lnTo>
                  <a:lnTo>
                    <a:pt x="148683" y="79626"/>
                  </a:lnTo>
                  <a:lnTo>
                    <a:pt x="111266" y="110737"/>
                  </a:lnTo>
                  <a:lnTo>
                    <a:pt x="80799" y="148231"/>
                  </a:lnTo>
                  <a:lnTo>
                    <a:pt x="58004" y="190167"/>
                  </a:lnTo>
                  <a:lnTo>
                    <a:pt x="43227" y="235199"/>
                  </a:lnTo>
                  <a:lnTo>
                    <a:pt x="36817" y="281980"/>
                  </a:lnTo>
                  <a:lnTo>
                    <a:pt x="39121" y="329164"/>
                  </a:lnTo>
                  <a:lnTo>
                    <a:pt x="50486" y="375404"/>
                  </a:lnTo>
                  <a:lnTo>
                    <a:pt x="71259" y="419355"/>
                  </a:lnTo>
                  <a:lnTo>
                    <a:pt x="99909" y="458096"/>
                  </a:lnTo>
                  <a:lnTo>
                    <a:pt x="134754" y="490609"/>
                  </a:lnTo>
                  <a:lnTo>
                    <a:pt x="174600" y="516226"/>
                  </a:lnTo>
                  <a:lnTo>
                    <a:pt x="218251" y="534278"/>
                  </a:lnTo>
                  <a:lnTo>
                    <a:pt x="264513" y="544098"/>
                  </a:lnTo>
                  <a:lnTo>
                    <a:pt x="312190" y="545017"/>
                  </a:lnTo>
                  <a:lnTo>
                    <a:pt x="432417" y="545017"/>
                  </a:lnTo>
                  <a:lnTo>
                    <a:pt x="420223" y="552136"/>
                  </a:lnTo>
                  <a:lnTo>
                    <a:pt x="376003" y="569284"/>
                  </a:lnTo>
                  <a:lnTo>
                    <a:pt x="329651" y="579341"/>
                  </a:lnTo>
                  <a:lnTo>
                    <a:pt x="282343" y="581954"/>
                  </a:lnTo>
                  <a:close/>
                </a:path>
                <a:path w="584835" h="582295">
                  <a:moveTo>
                    <a:pt x="547829" y="290825"/>
                  </a:moveTo>
                  <a:lnTo>
                    <a:pt x="541809" y="237950"/>
                  </a:lnTo>
                  <a:lnTo>
                    <a:pt x="525475" y="187718"/>
                  </a:lnTo>
                  <a:lnTo>
                    <a:pt x="499486" y="141933"/>
                  </a:lnTo>
                  <a:lnTo>
                    <a:pt x="464499" y="102401"/>
                  </a:lnTo>
                  <a:lnTo>
                    <a:pt x="421173" y="70926"/>
                  </a:lnTo>
                  <a:lnTo>
                    <a:pt x="377017" y="51071"/>
                  </a:lnTo>
                  <a:lnTo>
                    <a:pt x="330499" y="39770"/>
                  </a:lnTo>
                  <a:lnTo>
                    <a:pt x="283011" y="36998"/>
                  </a:lnTo>
                  <a:lnTo>
                    <a:pt x="434236" y="36998"/>
                  </a:lnTo>
                  <a:lnTo>
                    <a:pt x="467077" y="58030"/>
                  </a:lnTo>
                  <a:lnTo>
                    <a:pt x="500915" y="87889"/>
                  </a:lnTo>
                  <a:lnTo>
                    <a:pt x="529535" y="122188"/>
                  </a:lnTo>
                  <a:lnTo>
                    <a:pt x="552567" y="160277"/>
                  </a:lnTo>
                  <a:lnTo>
                    <a:pt x="569639" y="201511"/>
                  </a:lnTo>
                  <a:lnTo>
                    <a:pt x="580381" y="245243"/>
                  </a:lnTo>
                  <a:lnTo>
                    <a:pt x="582859" y="273205"/>
                  </a:lnTo>
                  <a:lnTo>
                    <a:pt x="566381" y="273205"/>
                  </a:lnTo>
                  <a:lnTo>
                    <a:pt x="553738" y="277616"/>
                  </a:lnTo>
                  <a:lnTo>
                    <a:pt x="547829" y="290825"/>
                  </a:lnTo>
                  <a:close/>
                </a:path>
                <a:path w="584835" h="582295">
                  <a:moveTo>
                    <a:pt x="566381" y="308445"/>
                  </a:moveTo>
                  <a:lnTo>
                    <a:pt x="553738" y="304035"/>
                  </a:lnTo>
                  <a:lnTo>
                    <a:pt x="547829" y="290825"/>
                  </a:lnTo>
                  <a:lnTo>
                    <a:pt x="553738" y="277616"/>
                  </a:lnTo>
                  <a:lnTo>
                    <a:pt x="566381" y="273205"/>
                  </a:lnTo>
                  <a:lnTo>
                    <a:pt x="578900" y="277616"/>
                  </a:lnTo>
                  <a:lnTo>
                    <a:pt x="584420" y="290825"/>
                  </a:lnTo>
                  <a:lnTo>
                    <a:pt x="578895" y="304046"/>
                  </a:lnTo>
                  <a:lnTo>
                    <a:pt x="566381" y="308445"/>
                  </a:lnTo>
                  <a:close/>
                </a:path>
                <a:path w="584835" h="582295">
                  <a:moveTo>
                    <a:pt x="584420" y="290825"/>
                  </a:moveTo>
                  <a:lnTo>
                    <a:pt x="578895" y="277605"/>
                  </a:lnTo>
                  <a:lnTo>
                    <a:pt x="566381" y="273205"/>
                  </a:lnTo>
                  <a:lnTo>
                    <a:pt x="582859" y="273205"/>
                  </a:lnTo>
                  <a:lnTo>
                    <a:pt x="584420" y="290825"/>
                  </a:lnTo>
                  <a:close/>
                </a:path>
                <a:path w="584835" h="582295">
                  <a:moveTo>
                    <a:pt x="432417" y="545017"/>
                  </a:moveTo>
                  <a:lnTo>
                    <a:pt x="312190" y="545017"/>
                  </a:lnTo>
                  <a:lnTo>
                    <a:pt x="360089" y="536366"/>
                  </a:lnTo>
                  <a:lnTo>
                    <a:pt x="405240" y="518785"/>
                  </a:lnTo>
                  <a:lnTo>
                    <a:pt x="445430" y="493845"/>
                  </a:lnTo>
                  <a:lnTo>
                    <a:pt x="479970" y="462462"/>
                  </a:lnTo>
                  <a:lnTo>
                    <a:pt x="508169" y="425552"/>
                  </a:lnTo>
                  <a:lnTo>
                    <a:pt x="529338" y="384032"/>
                  </a:lnTo>
                  <a:lnTo>
                    <a:pt x="542788" y="338817"/>
                  </a:lnTo>
                  <a:lnTo>
                    <a:pt x="547829" y="290825"/>
                  </a:lnTo>
                  <a:lnTo>
                    <a:pt x="553738" y="304035"/>
                  </a:lnTo>
                  <a:lnTo>
                    <a:pt x="566381" y="308445"/>
                  </a:lnTo>
                  <a:lnTo>
                    <a:pt x="582847" y="308445"/>
                  </a:lnTo>
                  <a:lnTo>
                    <a:pt x="580282" y="337159"/>
                  </a:lnTo>
                  <a:lnTo>
                    <a:pt x="569186" y="381959"/>
                  </a:lnTo>
                  <a:lnTo>
                    <a:pt x="551427" y="424346"/>
                  </a:lnTo>
                  <a:lnTo>
                    <a:pt x="527301" y="463444"/>
                  </a:lnTo>
                  <a:lnTo>
                    <a:pt x="497104" y="498372"/>
                  </a:lnTo>
                  <a:lnTo>
                    <a:pt x="461131" y="528253"/>
                  </a:lnTo>
                  <a:lnTo>
                    <a:pt x="432417" y="545017"/>
                  </a:lnTo>
                  <a:close/>
                </a:path>
                <a:path w="584835" h="582295">
                  <a:moveTo>
                    <a:pt x="582847" y="308445"/>
                  </a:moveTo>
                  <a:lnTo>
                    <a:pt x="566381" y="308445"/>
                  </a:lnTo>
                  <a:lnTo>
                    <a:pt x="578900" y="304035"/>
                  </a:lnTo>
                  <a:lnTo>
                    <a:pt x="584420" y="290825"/>
                  </a:lnTo>
                  <a:lnTo>
                    <a:pt x="582847" y="308445"/>
                  </a:lnTo>
                  <a:close/>
                </a:path>
              </a:pathLst>
            </a:custGeom>
            <a:solidFill>
              <a:srgbClr val="29731C"/>
            </a:solidFill>
          </p:spPr>
          <p:txBody>
            <a:bodyPr wrap="square" lIns="0" tIns="0" rIns="0" bIns="0" rtlCol="0"/>
            <a:lstStyle/>
            <a:p/>
          </p:txBody>
        </p:sp>
      </p:grpSp>
      <p:sp>
        <p:nvSpPr>
          <p:cNvPr id="13" name="object 13"/>
          <p:cNvSpPr/>
          <p:nvPr/>
        </p:nvSpPr>
        <p:spPr>
          <a:xfrm>
            <a:off x="0" y="7809769"/>
            <a:ext cx="3175" cy="70485"/>
          </a:xfrm>
          <a:custGeom>
            <a:avLst/>
            <a:gdLst/>
            <a:ahLst/>
            <a:cxnLst/>
            <a:rect l="l" t="t" r="r" b="b"/>
            <a:pathLst>
              <a:path w="3175" h="70484">
                <a:moveTo>
                  <a:pt x="3130" y="35323"/>
                </a:moveTo>
                <a:lnTo>
                  <a:pt x="0" y="27870"/>
                </a:lnTo>
                <a:lnTo>
                  <a:pt x="0" y="0"/>
                </a:lnTo>
                <a:lnTo>
                  <a:pt x="3130" y="35323"/>
                </a:lnTo>
                <a:close/>
              </a:path>
              <a:path w="3175" h="70484">
                <a:moveTo>
                  <a:pt x="0" y="70368"/>
                </a:moveTo>
                <a:lnTo>
                  <a:pt x="0" y="42775"/>
                </a:lnTo>
                <a:lnTo>
                  <a:pt x="3130" y="35323"/>
                </a:lnTo>
                <a:lnTo>
                  <a:pt x="0" y="70368"/>
                </a:lnTo>
                <a:close/>
              </a:path>
            </a:pathLst>
          </a:custGeom>
          <a:solidFill>
            <a:srgbClr val="29731C"/>
          </a:solidFill>
        </p:spPr>
        <p:txBody>
          <a:bodyPr wrap="square" lIns="0" tIns="0" rIns="0" bIns="0" rtlCol="0"/>
          <a:lstStyle/>
          <a:p/>
        </p:txBody>
      </p:sp>
      <p:grpSp>
        <p:nvGrpSpPr>
          <p:cNvPr id="14" name="object 14"/>
          <p:cNvGrpSpPr/>
          <p:nvPr/>
        </p:nvGrpSpPr>
        <p:grpSpPr>
          <a:xfrm>
            <a:off x="209694" y="11635479"/>
            <a:ext cx="633730" cy="590550"/>
            <a:chOff x="209694" y="11635479"/>
            <a:chExt cx="633730" cy="590550"/>
          </a:xfrm>
        </p:grpSpPr>
        <p:sp>
          <p:nvSpPr>
            <p:cNvPr id="15" name="object 15"/>
            <p:cNvSpPr/>
            <p:nvPr/>
          </p:nvSpPr>
          <p:spPr>
            <a:xfrm>
              <a:off x="209694" y="11680253"/>
              <a:ext cx="548640" cy="546100"/>
            </a:xfrm>
            <a:custGeom>
              <a:avLst/>
              <a:gdLst/>
              <a:ahLst/>
              <a:cxnLst/>
              <a:rect l="l" t="t" r="r" b="b"/>
              <a:pathLst>
                <a:path w="548640" h="546100">
                  <a:moveTo>
                    <a:pt x="274047" y="545759"/>
                  </a:moveTo>
                  <a:lnTo>
                    <a:pt x="224789" y="541362"/>
                  </a:lnTo>
                  <a:lnTo>
                    <a:pt x="178426" y="528686"/>
                  </a:lnTo>
                  <a:lnTo>
                    <a:pt x="135734" y="508501"/>
                  </a:lnTo>
                  <a:lnTo>
                    <a:pt x="97485" y="481577"/>
                  </a:lnTo>
                  <a:lnTo>
                    <a:pt x="64455" y="448687"/>
                  </a:lnTo>
                  <a:lnTo>
                    <a:pt x="37417" y="410599"/>
                  </a:lnTo>
                  <a:lnTo>
                    <a:pt x="17146" y="368086"/>
                  </a:lnTo>
                  <a:lnTo>
                    <a:pt x="4415" y="321919"/>
                  </a:lnTo>
                  <a:lnTo>
                    <a:pt x="0" y="272867"/>
                  </a:lnTo>
                  <a:lnTo>
                    <a:pt x="4415" y="223819"/>
                  </a:lnTo>
                  <a:lnTo>
                    <a:pt x="17146" y="177656"/>
                  </a:lnTo>
                  <a:lnTo>
                    <a:pt x="37417" y="135147"/>
                  </a:lnTo>
                  <a:lnTo>
                    <a:pt x="64455" y="97063"/>
                  </a:lnTo>
                  <a:lnTo>
                    <a:pt x="97485" y="64176"/>
                  </a:lnTo>
                  <a:lnTo>
                    <a:pt x="135734" y="37255"/>
                  </a:lnTo>
                  <a:lnTo>
                    <a:pt x="178426" y="17071"/>
                  </a:lnTo>
                  <a:lnTo>
                    <a:pt x="224789" y="4396"/>
                  </a:lnTo>
                  <a:lnTo>
                    <a:pt x="274047" y="0"/>
                  </a:lnTo>
                  <a:lnTo>
                    <a:pt x="323304" y="4396"/>
                  </a:lnTo>
                  <a:lnTo>
                    <a:pt x="369667" y="17071"/>
                  </a:lnTo>
                  <a:lnTo>
                    <a:pt x="412359" y="37255"/>
                  </a:lnTo>
                  <a:lnTo>
                    <a:pt x="450608" y="64176"/>
                  </a:lnTo>
                  <a:lnTo>
                    <a:pt x="483638" y="97063"/>
                  </a:lnTo>
                  <a:lnTo>
                    <a:pt x="510676" y="135147"/>
                  </a:lnTo>
                  <a:lnTo>
                    <a:pt x="530947" y="177656"/>
                  </a:lnTo>
                  <a:lnTo>
                    <a:pt x="543678" y="223819"/>
                  </a:lnTo>
                  <a:lnTo>
                    <a:pt x="548094" y="272867"/>
                  </a:lnTo>
                  <a:lnTo>
                    <a:pt x="543678" y="321919"/>
                  </a:lnTo>
                  <a:lnTo>
                    <a:pt x="530947" y="368086"/>
                  </a:lnTo>
                  <a:lnTo>
                    <a:pt x="510676" y="410599"/>
                  </a:lnTo>
                  <a:lnTo>
                    <a:pt x="483638" y="448687"/>
                  </a:lnTo>
                  <a:lnTo>
                    <a:pt x="450608" y="481577"/>
                  </a:lnTo>
                  <a:lnTo>
                    <a:pt x="412359" y="508501"/>
                  </a:lnTo>
                  <a:lnTo>
                    <a:pt x="369667" y="528686"/>
                  </a:lnTo>
                  <a:lnTo>
                    <a:pt x="323304" y="541362"/>
                  </a:lnTo>
                  <a:lnTo>
                    <a:pt x="274047" y="545759"/>
                  </a:lnTo>
                  <a:close/>
                </a:path>
              </a:pathLst>
            </a:custGeom>
            <a:solidFill>
              <a:srgbClr val="169D53"/>
            </a:solidFill>
          </p:spPr>
          <p:txBody>
            <a:bodyPr wrap="square" lIns="0" tIns="0" rIns="0" bIns="0" rtlCol="0"/>
            <a:lstStyle/>
            <a:p/>
          </p:txBody>
        </p:sp>
        <p:sp>
          <p:nvSpPr>
            <p:cNvPr id="16" name="object 16"/>
            <p:cNvSpPr/>
            <p:nvPr/>
          </p:nvSpPr>
          <p:spPr>
            <a:xfrm>
              <a:off x="258992" y="11635479"/>
              <a:ext cx="584835" cy="582295"/>
            </a:xfrm>
            <a:custGeom>
              <a:avLst/>
              <a:gdLst/>
              <a:ahLst/>
              <a:cxnLst/>
              <a:rect l="l" t="t" r="r" b="b"/>
              <a:pathLst>
                <a:path w="584835" h="582295">
                  <a:moveTo>
                    <a:pt x="282343" y="581954"/>
                  </a:moveTo>
                  <a:lnTo>
                    <a:pt x="235258" y="576767"/>
                  </a:lnTo>
                  <a:lnTo>
                    <a:pt x="189572" y="563425"/>
                  </a:lnTo>
                  <a:lnTo>
                    <a:pt x="141997" y="539847"/>
                  </a:lnTo>
                  <a:lnTo>
                    <a:pt x="99853" y="509006"/>
                  </a:lnTo>
                  <a:lnTo>
                    <a:pt x="63983" y="471722"/>
                  </a:lnTo>
                  <a:lnTo>
                    <a:pt x="35233" y="428813"/>
                  </a:lnTo>
                  <a:lnTo>
                    <a:pt x="14446" y="381095"/>
                  </a:lnTo>
                  <a:lnTo>
                    <a:pt x="2467" y="329389"/>
                  </a:lnTo>
                  <a:lnTo>
                    <a:pt x="0" y="284010"/>
                  </a:lnTo>
                  <a:lnTo>
                    <a:pt x="4695" y="239145"/>
                  </a:lnTo>
                  <a:lnTo>
                    <a:pt x="16195" y="195676"/>
                  </a:lnTo>
                  <a:lnTo>
                    <a:pt x="34142" y="154483"/>
                  </a:lnTo>
                  <a:lnTo>
                    <a:pt x="58176" y="116447"/>
                  </a:lnTo>
                  <a:lnTo>
                    <a:pt x="87939" y="82449"/>
                  </a:lnTo>
                  <a:lnTo>
                    <a:pt x="123073" y="53369"/>
                  </a:lnTo>
                  <a:lnTo>
                    <a:pt x="162873" y="30043"/>
                  </a:lnTo>
                  <a:lnTo>
                    <a:pt x="205588" y="13265"/>
                  </a:lnTo>
                  <a:lnTo>
                    <a:pt x="250233" y="3197"/>
                  </a:lnTo>
                  <a:lnTo>
                    <a:pt x="295821" y="0"/>
                  </a:lnTo>
                  <a:lnTo>
                    <a:pt x="341368" y="3836"/>
                  </a:lnTo>
                  <a:lnTo>
                    <a:pt x="385888" y="14867"/>
                  </a:lnTo>
                  <a:lnTo>
                    <a:pt x="428394" y="33256"/>
                  </a:lnTo>
                  <a:lnTo>
                    <a:pt x="434236" y="36998"/>
                  </a:lnTo>
                  <a:lnTo>
                    <a:pt x="283011" y="36998"/>
                  </a:lnTo>
                  <a:lnTo>
                    <a:pt x="235950" y="42733"/>
                  </a:lnTo>
                  <a:lnTo>
                    <a:pt x="190709" y="56950"/>
                  </a:lnTo>
                  <a:lnTo>
                    <a:pt x="148683" y="79626"/>
                  </a:lnTo>
                  <a:lnTo>
                    <a:pt x="111266" y="110737"/>
                  </a:lnTo>
                  <a:lnTo>
                    <a:pt x="80799" y="148231"/>
                  </a:lnTo>
                  <a:lnTo>
                    <a:pt x="58004" y="190167"/>
                  </a:lnTo>
                  <a:lnTo>
                    <a:pt x="43227" y="235199"/>
                  </a:lnTo>
                  <a:lnTo>
                    <a:pt x="36817" y="281980"/>
                  </a:lnTo>
                  <a:lnTo>
                    <a:pt x="39121" y="329164"/>
                  </a:lnTo>
                  <a:lnTo>
                    <a:pt x="50486" y="375404"/>
                  </a:lnTo>
                  <a:lnTo>
                    <a:pt x="71259" y="419355"/>
                  </a:lnTo>
                  <a:lnTo>
                    <a:pt x="99909" y="458096"/>
                  </a:lnTo>
                  <a:lnTo>
                    <a:pt x="134754" y="490609"/>
                  </a:lnTo>
                  <a:lnTo>
                    <a:pt x="174600" y="516226"/>
                  </a:lnTo>
                  <a:lnTo>
                    <a:pt x="218251" y="534278"/>
                  </a:lnTo>
                  <a:lnTo>
                    <a:pt x="264513" y="544098"/>
                  </a:lnTo>
                  <a:lnTo>
                    <a:pt x="312190" y="545017"/>
                  </a:lnTo>
                  <a:lnTo>
                    <a:pt x="432417" y="545017"/>
                  </a:lnTo>
                  <a:lnTo>
                    <a:pt x="420223" y="552136"/>
                  </a:lnTo>
                  <a:lnTo>
                    <a:pt x="376003" y="569284"/>
                  </a:lnTo>
                  <a:lnTo>
                    <a:pt x="329651" y="579341"/>
                  </a:lnTo>
                  <a:lnTo>
                    <a:pt x="282343" y="581954"/>
                  </a:lnTo>
                  <a:close/>
                </a:path>
                <a:path w="584835" h="582295">
                  <a:moveTo>
                    <a:pt x="547829" y="290825"/>
                  </a:moveTo>
                  <a:lnTo>
                    <a:pt x="541809" y="237950"/>
                  </a:lnTo>
                  <a:lnTo>
                    <a:pt x="525475" y="187718"/>
                  </a:lnTo>
                  <a:lnTo>
                    <a:pt x="499486" y="141933"/>
                  </a:lnTo>
                  <a:lnTo>
                    <a:pt x="464499" y="102401"/>
                  </a:lnTo>
                  <a:lnTo>
                    <a:pt x="421173" y="70926"/>
                  </a:lnTo>
                  <a:lnTo>
                    <a:pt x="377017" y="51071"/>
                  </a:lnTo>
                  <a:lnTo>
                    <a:pt x="330499" y="39770"/>
                  </a:lnTo>
                  <a:lnTo>
                    <a:pt x="283011" y="36998"/>
                  </a:lnTo>
                  <a:lnTo>
                    <a:pt x="434236" y="36998"/>
                  </a:lnTo>
                  <a:lnTo>
                    <a:pt x="467077" y="58030"/>
                  </a:lnTo>
                  <a:lnTo>
                    <a:pt x="500915" y="87889"/>
                  </a:lnTo>
                  <a:lnTo>
                    <a:pt x="529535" y="122188"/>
                  </a:lnTo>
                  <a:lnTo>
                    <a:pt x="552567" y="160277"/>
                  </a:lnTo>
                  <a:lnTo>
                    <a:pt x="569639" y="201511"/>
                  </a:lnTo>
                  <a:lnTo>
                    <a:pt x="580381" y="245243"/>
                  </a:lnTo>
                  <a:lnTo>
                    <a:pt x="582859" y="273205"/>
                  </a:lnTo>
                  <a:lnTo>
                    <a:pt x="566381" y="273205"/>
                  </a:lnTo>
                  <a:lnTo>
                    <a:pt x="553738" y="277616"/>
                  </a:lnTo>
                  <a:lnTo>
                    <a:pt x="547829" y="290825"/>
                  </a:lnTo>
                  <a:close/>
                </a:path>
                <a:path w="584835" h="582295">
                  <a:moveTo>
                    <a:pt x="566381" y="308445"/>
                  </a:moveTo>
                  <a:lnTo>
                    <a:pt x="553738" y="304035"/>
                  </a:lnTo>
                  <a:lnTo>
                    <a:pt x="547829" y="290825"/>
                  </a:lnTo>
                  <a:lnTo>
                    <a:pt x="553738" y="277616"/>
                  </a:lnTo>
                  <a:lnTo>
                    <a:pt x="566381" y="273205"/>
                  </a:lnTo>
                  <a:lnTo>
                    <a:pt x="578900" y="277616"/>
                  </a:lnTo>
                  <a:lnTo>
                    <a:pt x="584420" y="290825"/>
                  </a:lnTo>
                  <a:lnTo>
                    <a:pt x="578895" y="304046"/>
                  </a:lnTo>
                  <a:lnTo>
                    <a:pt x="566381" y="308445"/>
                  </a:lnTo>
                  <a:close/>
                </a:path>
                <a:path w="584835" h="582295">
                  <a:moveTo>
                    <a:pt x="584420" y="290825"/>
                  </a:moveTo>
                  <a:lnTo>
                    <a:pt x="578895" y="277605"/>
                  </a:lnTo>
                  <a:lnTo>
                    <a:pt x="566381" y="273205"/>
                  </a:lnTo>
                  <a:lnTo>
                    <a:pt x="582859" y="273205"/>
                  </a:lnTo>
                  <a:lnTo>
                    <a:pt x="584420" y="290825"/>
                  </a:lnTo>
                  <a:close/>
                </a:path>
                <a:path w="584835" h="582295">
                  <a:moveTo>
                    <a:pt x="432417" y="545017"/>
                  </a:moveTo>
                  <a:lnTo>
                    <a:pt x="312190" y="545017"/>
                  </a:lnTo>
                  <a:lnTo>
                    <a:pt x="360089" y="536366"/>
                  </a:lnTo>
                  <a:lnTo>
                    <a:pt x="405240" y="518785"/>
                  </a:lnTo>
                  <a:lnTo>
                    <a:pt x="445430" y="493845"/>
                  </a:lnTo>
                  <a:lnTo>
                    <a:pt x="479970" y="462462"/>
                  </a:lnTo>
                  <a:lnTo>
                    <a:pt x="508169" y="425552"/>
                  </a:lnTo>
                  <a:lnTo>
                    <a:pt x="529338" y="384032"/>
                  </a:lnTo>
                  <a:lnTo>
                    <a:pt x="542788" y="338817"/>
                  </a:lnTo>
                  <a:lnTo>
                    <a:pt x="547829" y="290825"/>
                  </a:lnTo>
                  <a:lnTo>
                    <a:pt x="553738" y="304035"/>
                  </a:lnTo>
                  <a:lnTo>
                    <a:pt x="566381" y="308445"/>
                  </a:lnTo>
                  <a:lnTo>
                    <a:pt x="582847" y="308445"/>
                  </a:lnTo>
                  <a:lnTo>
                    <a:pt x="580282" y="337159"/>
                  </a:lnTo>
                  <a:lnTo>
                    <a:pt x="569186" y="381959"/>
                  </a:lnTo>
                  <a:lnTo>
                    <a:pt x="551427" y="424346"/>
                  </a:lnTo>
                  <a:lnTo>
                    <a:pt x="527301" y="463444"/>
                  </a:lnTo>
                  <a:lnTo>
                    <a:pt x="497104" y="498372"/>
                  </a:lnTo>
                  <a:lnTo>
                    <a:pt x="461131" y="528253"/>
                  </a:lnTo>
                  <a:lnTo>
                    <a:pt x="432417" y="545017"/>
                  </a:lnTo>
                  <a:close/>
                </a:path>
                <a:path w="584835" h="582295">
                  <a:moveTo>
                    <a:pt x="582847" y="308445"/>
                  </a:moveTo>
                  <a:lnTo>
                    <a:pt x="566381" y="308445"/>
                  </a:lnTo>
                  <a:lnTo>
                    <a:pt x="578900" y="304035"/>
                  </a:lnTo>
                  <a:lnTo>
                    <a:pt x="584420" y="290825"/>
                  </a:lnTo>
                  <a:lnTo>
                    <a:pt x="582847" y="308445"/>
                  </a:lnTo>
                  <a:close/>
                </a:path>
              </a:pathLst>
            </a:custGeom>
            <a:solidFill>
              <a:srgbClr val="29731C"/>
            </a:solidFill>
          </p:spPr>
          <p:txBody>
            <a:bodyPr wrap="square" lIns="0" tIns="0" rIns="0" bIns="0" rtlCol="0"/>
            <a:lstStyle/>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4211935"/>
          </a:xfrm>
          <a:custGeom>
            <a:avLst/>
            <a:gdLst/>
            <a:ahLst/>
            <a:cxnLst/>
            <a:rect l="l" t="t" r="r" b="b"/>
            <a:pathLst>
              <a:path w="20104100" h="14211935">
                <a:moveTo>
                  <a:pt x="20104100" y="14211673"/>
                </a:moveTo>
                <a:lnTo>
                  <a:pt x="0" y="14211673"/>
                </a:lnTo>
                <a:lnTo>
                  <a:pt x="0" y="0"/>
                </a:lnTo>
                <a:lnTo>
                  <a:pt x="20104100" y="0"/>
                </a:lnTo>
                <a:lnTo>
                  <a:pt x="20104100" y="14211673"/>
                </a:lnTo>
                <a:close/>
              </a:path>
            </a:pathLst>
          </a:custGeom>
          <a:solidFill>
            <a:srgbClr val="0D1225"/>
          </a:solidFill>
        </p:spPr>
        <p:txBody>
          <a:bodyPr wrap="square" lIns="0" tIns="0" rIns="0" bIns="0" rtlCol="0"/>
          <a:lstStyle/>
          <a:p/>
        </p:txBody>
      </p:sp>
      <p:sp>
        <p:nvSpPr>
          <p:cNvPr id="3" name="object 3"/>
          <p:cNvSpPr/>
          <p:nvPr/>
        </p:nvSpPr>
        <p:spPr>
          <a:xfrm>
            <a:off x="0" y="0"/>
            <a:ext cx="20104100" cy="14211672"/>
          </a:xfrm>
          <a:prstGeom prst="rect">
            <a:avLst/>
          </a:prstGeom>
          <a:blipFill>
            <a:blip r:embed="rId2" cstate="print"/>
            <a:stretch>
              <a:fillRect/>
            </a:stretch>
          </a:blipFill>
        </p:spPr>
        <p:txBody>
          <a:bodyPr wrap="square" lIns="0" tIns="0" rIns="0" bIns="0" rtlCol="0"/>
          <a:lstStyle/>
          <a:p/>
        </p:txBody>
      </p:sp>
      <p:sp>
        <p:nvSpPr>
          <p:cNvPr id="4" name="object 4"/>
          <p:cNvSpPr txBox="1">
            <a:spLocks noGrp="1"/>
          </p:cNvSpPr>
          <p:nvPr>
            <p:ph type="body" idx="1"/>
          </p:nvPr>
        </p:nvSpPr>
        <p:spPr>
          <a:prstGeom prst="rect"/>
        </p:spPr>
        <p:txBody>
          <a:bodyPr wrap="square" lIns="0" tIns="12065" rIns="0" bIns="0" rtlCol="0" vert="horz">
            <a:spAutoFit/>
          </a:bodyPr>
          <a:lstStyle/>
          <a:p>
            <a:pPr marL="8794115" marR="5080" indent="1365250">
              <a:lnSpc>
                <a:spcPct val="116300"/>
              </a:lnSpc>
              <a:spcBef>
                <a:spcPts val="95"/>
              </a:spcBef>
            </a:pPr>
            <a:r>
              <a:rPr dirty="0" spc="55"/>
              <a:t>THANK </a:t>
            </a:r>
            <a:r>
              <a:rPr dirty="0" spc="-300"/>
              <a:t>YOU  </a:t>
            </a:r>
            <a:r>
              <a:rPr dirty="0" spc="345"/>
              <a:t>FOR </a:t>
            </a:r>
            <a:r>
              <a:rPr dirty="0" spc="55"/>
              <a:t>LISTENING</a:t>
            </a:r>
            <a:r>
              <a:rPr dirty="0" spc="-1755"/>
              <a:t> </a:t>
            </a:r>
            <a:r>
              <a:rPr dirty="0" spc="409"/>
              <a:t>!</a:t>
            </a:r>
          </a:p>
        </p:txBody>
      </p:sp>
      <p:graphicFrame>
        <p:nvGraphicFramePr>
          <p:cNvPr id="5" name="object 5"/>
          <p:cNvGraphicFramePr>
            <a:graphicFrameLocks noGrp="1"/>
          </p:cNvGraphicFramePr>
          <p:nvPr/>
        </p:nvGraphicFramePr>
        <p:xfrm>
          <a:off x="10149618" y="10052296"/>
          <a:ext cx="8612505" cy="1859280"/>
        </p:xfrm>
        <a:graphic>
          <a:graphicData uri="http://schemas.openxmlformats.org/drawingml/2006/table">
            <a:tbl>
              <a:tblPr firstRow="1" bandRow="1">
                <a:tableStyleId>{2D5ABB26-0587-4C30-8999-92F81FD0307C}</a:tableStyleId>
              </a:tblPr>
              <a:tblGrid>
                <a:gridCol w="5380355"/>
                <a:gridCol w="3232785"/>
              </a:tblGrid>
              <a:tr h="598194">
                <a:tc>
                  <a:txBody>
                    <a:bodyPr/>
                    <a:lstStyle/>
                    <a:p>
                      <a:pPr marL="31750">
                        <a:lnSpc>
                          <a:spcPts val="4155"/>
                        </a:lnSpc>
                      </a:pPr>
                      <a:r>
                        <a:rPr dirty="0" sz="3750">
                          <a:solidFill>
                            <a:srgbClr val="FFFFFF"/>
                          </a:solidFill>
                          <a:latin typeface="Arial"/>
                          <a:cs typeface="Arial"/>
                        </a:rPr>
                        <a:t>Hatice</a:t>
                      </a:r>
                      <a:r>
                        <a:rPr dirty="0" sz="3750" spc="-10">
                          <a:solidFill>
                            <a:srgbClr val="FFFFFF"/>
                          </a:solidFill>
                          <a:latin typeface="Arial"/>
                          <a:cs typeface="Arial"/>
                        </a:rPr>
                        <a:t> </a:t>
                      </a:r>
                      <a:r>
                        <a:rPr dirty="0" sz="3750">
                          <a:solidFill>
                            <a:srgbClr val="FFFFFF"/>
                          </a:solidFill>
                          <a:latin typeface="Arial"/>
                          <a:cs typeface="Arial"/>
                        </a:rPr>
                        <a:t>ARSLANHAN</a:t>
                      </a:r>
                      <a:endParaRPr sz="3750">
                        <a:latin typeface="Arial"/>
                        <a:cs typeface="Arial"/>
                      </a:endParaRPr>
                    </a:p>
                  </a:txBody>
                  <a:tcPr marL="0" marR="0" marB="0" marT="0"/>
                </a:tc>
                <a:tc>
                  <a:txBody>
                    <a:bodyPr/>
                    <a:lstStyle/>
                    <a:p>
                      <a:pPr algn="r" marR="50165">
                        <a:lnSpc>
                          <a:spcPts val="4155"/>
                        </a:lnSpc>
                      </a:pPr>
                      <a:r>
                        <a:rPr dirty="0" sz="3750" spc="-5">
                          <a:solidFill>
                            <a:srgbClr val="FFFFFF"/>
                          </a:solidFill>
                          <a:latin typeface="Arial"/>
                          <a:cs typeface="Arial"/>
                        </a:rPr>
                        <a:t>1503046100</a:t>
                      </a:r>
                      <a:r>
                        <a:rPr dirty="0" sz="3750">
                          <a:solidFill>
                            <a:srgbClr val="FFFFFF"/>
                          </a:solidFill>
                          <a:latin typeface="Arial"/>
                          <a:cs typeface="Arial"/>
                        </a:rPr>
                        <a:t>1</a:t>
                      </a:r>
                      <a:endParaRPr sz="3750">
                        <a:latin typeface="Arial"/>
                        <a:cs typeface="Arial"/>
                      </a:endParaRPr>
                    </a:p>
                  </a:txBody>
                  <a:tcPr marL="0" marR="0" marB="0" marT="0"/>
                </a:tc>
              </a:tr>
              <a:tr h="662771">
                <a:tc>
                  <a:txBody>
                    <a:bodyPr/>
                    <a:lstStyle/>
                    <a:p>
                      <a:pPr marL="31750">
                        <a:lnSpc>
                          <a:spcPct val="100000"/>
                        </a:lnSpc>
                        <a:spcBef>
                          <a:spcPts val="160"/>
                        </a:spcBef>
                      </a:pPr>
                      <a:r>
                        <a:rPr dirty="0" sz="3750">
                          <a:solidFill>
                            <a:srgbClr val="FFFFFF"/>
                          </a:solidFill>
                          <a:latin typeface="Arial"/>
                          <a:cs typeface="Arial"/>
                        </a:rPr>
                        <a:t>Derya</a:t>
                      </a:r>
                      <a:r>
                        <a:rPr dirty="0" sz="3750" spc="-5">
                          <a:solidFill>
                            <a:srgbClr val="FFFFFF"/>
                          </a:solidFill>
                          <a:latin typeface="Arial"/>
                          <a:cs typeface="Arial"/>
                        </a:rPr>
                        <a:t> </a:t>
                      </a:r>
                      <a:r>
                        <a:rPr dirty="0" sz="3750">
                          <a:solidFill>
                            <a:srgbClr val="FFFFFF"/>
                          </a:solidFill>
                          <a:latin typeface="Arial"/>
                          <a:cs typeface="Arial"/>
                        </a:rPr>
                        <a:t>SAHA</a:t>
                      </a:r>
                      <a:endParaRPr sz="3750">
                        <a:latin typeface="Arial"/>
                        <a:cs typeface="Arial"/>
                      </a:endParaRPr>
                    </a:p>
                  </a:txBody>
                  <a:tcPr marL="0" marR="0" marB="0" marT="20320"/>
                </a:tc>
                <a:tc>
                  <a:txBody>
                    <a:bodyPr/>
                    <a:lstStyle/>
                    <a:p>
                      <a:pPr algn="r" marR="24130">
                        <a:lnSpc>
                          <a:spcPct val="100000"/>
                        </a:lnSpc>
                        <a:spcBef>
                          <a:spcPts val="160"/>
                        </a:spcBef>
                      </a:pPr>
                      <a:r>
                        <a:rPr dirty="0" sz="3750" spc="-5">
                          <a:solidFill>
                            <a:srgbClr val="FFFFFF"/>
                          </a:solidFill>
                          <a:latin typeface="Arial"/>
                          <a:cs typeface="Arial"/>
                        </a:rPr>
                        <a:t>1603021101</a:t>
                      </a:r>
                      <a:r>
                        <a:rPr dirty="0" sz="3750">
                          <a:solidFill>
                            <a:srgbClr val="FFFFFF"/>
                          </a:solidFill>
                          <a:latin typeface="Arial"/>
                          <a:cs typeface="Arial"/>
                        </a:rPr>
                        <a:t>4</a:t>
                      </a:r>
                      <a:endParaRPr sz="3750">
                        <a:latin typeface="Arial"/>
                        <a:cs typeface="Arial"/>
                      </a:endParaRPr>
                    </a:p>
                  </a:txBody>
                  <a:tcPr marL="0" marR="0" marB="0" marT="20320"/>
                </a:tc>
              </a:tr>
              <a:tr h="598194">
                <a:tc>
                  <a:txBody>
                    <a:bodyPr/>
                    <a:lstStyle/>
                    <a:p>
                      <a:pPr marL="31750">
                        <a:lnSpc>
                          <a:spcPts val="4445"/>
                        </a:lnSpc>
                        <a:spcBef>
                          <a:spcPts val="160"/>
                        </a:spcBef>
                      </a:pPr>
                      <a:r>
                        <a:rPr dirty="0" sz="3750">
                          <a:solidFill>
                            <a:srgbClr val="FFFFFF"/>
                          </a:solidFill>
                          <a:latin typeface="Arial"/>
                          <a:cs typeface="Arial"/>
                        </a:rPr>
                        <a:t>Mehmet Sait</a:t>
                      </a:r>
                      <a:r>
                        <a:rPr dirty="0" sz="3750" spc="-30">
                          <a:solidFill>
                            <a:srgbClr val="FFFFFF"/>
                          </a:solidFill>
                          <a:latin typeface="Arial"/>
                          <a:cs typeface="Arial"/>
                        </a:rPr>
                        <a:t> </a:t>
                      </a:r>
                      <a:r>
                        <a:rPr dirty="0" sz="3750">
                          <a:solidFill>
                            <a:srgbClr val="FFFFFF"/>
                          </a:solidFill>
                          <a:latin typeface="Arial"/>
                          <a:cs typeface="Arial"/>
                        </a:rPr>
                        <a:t>ALTINTAŞ</a:t>
                      </a:r>
                      <a:endParaRPr sz="3750">
                        <a:latin typeface="Arial"/>
                        <a:cs typeface="Arial"/>
                      </a:endParaRPr>
                    </a:p>
                  </a:txBody>
                  <a:tcPr marL="0" marR="0" marB="0" marT="20320"/>
                </a:tc>
                <a:tc>
                  <a:txBody>
                    <a:bodyPr/>
                    <a:lstStyle/>
                    <a:p>
                      <a:pPr algn="r" marR="24130">
                        <a:lnSpc>
                          <a:spcPts val="4445"/>
                        </a:lnSpc>
                        <a:spcBef>
                          <a:spcPts val="160"/>
                        </a:spcBef>
                      </a:pPr>
                      <a:r>
                        <a:rPr dirty="0" sz="3750" spc="-5">
                          <a:solidFill>
                            <a:srgbClr val="FFFFFF"/>
                          </a:solidFill>
                          <a:latin typeface="Arial"/>
                          <a:cs typeface="Arial"/>
                        </a:rPr>
                        <a:t>1703041104</a:t>
                      </a:r>
                      <a:r>
                        <a:rPr dirty="0" sz="3750">
                          <a:solidFill>
                            <a:srgbClr val="FFFFFF"/>
                          </a:solidFill>
                          <a:latin typeface="Arial"/>
                          <a:cs typeface="Arial"/>
                        </a:rPr>
                        <a:t>8</a:t>
                      </a:r>
                      <a:endParaRPr sz="3750">
                        <a:latin typeface="Arial"/>
                        <a:cs typeface="Arial"/>
                      </a:endParaRPr>
                    </a:p>
                  </a:txBody>
                  <a:tcPr marL="0" marR="0" marB="0" marT="20320"/>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4211935"/>
          </a:xfrm>
          <a:custGeom>
            <a:avLst/>
            <a:gdLst/>
            <a:ahLst/>
            <a:cxnLst/>
            <a:rect l="l" t="t" r="r" b="b"/>
            <a:pathLst>
              <a:path w="20104100" h="14211935">
                <a:moveTo>
                  <a:pt x="20104100" y="14211673"/>
                </a:moveTo>
                <a:lnTo>
                  <a:pt x="0" y="14211673"/>
                </a:lnTo>
                <a:lnTo>
                  <a:pt x="0" y="0"/>
                </a:lnTo>
                <a:lnTo>
                  <a:pt x="20104100" y="0"/>
                </a:lnTo>
                <a:lnTo>
                  <a:pt x="20104100" y="14211673"/>
                </a:lnTo>
                <a:close/>
              </a:path>
            </a:pathLst>
          </a:custGeom>
          <a:solidFill>
            <a:srgbClr val="2D4D75"/>
          </a:solidFill>
        </p:spPr>
        <p:txBody>
          <a:bodyPr wrap="square" lIns="0" tIns="0" rIns="0" bIns="0" rtlCol="0"/>
          <a:lstStyle/>
          <a:p/>
        </p:txBody>
      </p:sp>
      <p:grpSp>
        <p:nvGrpSpPr>
          <p:cNvPr id="3" name="object 3"/>
          <p:cNvGrpSpPr/>
          <p:nvPr/>
        </p:nvGrpSpPr>
        <p:grpSpPr>
          <a:xfrm>
            <a:off x="0" y="1847242"/>
            <a:ext cx="20104100" cy="10523855"/>
            <a:chOff x="0" y="1847242"/>
            <a:chExt cx="20104100" cy="10523855"/>
          </a:xfrm>
        </p:grpSpPr>
        <p:sp>
          <p:nvSpPr>
            <p:cNvPr id="4" name="object 4"/>
            <p:cNvSpPr/>
            <p:nvPr/>
          </p:nvSpPr>
          <p:spPr>
            <a:xfrm>
              <a:off x="0" y="1847242"/>
              <a:ext cx="20104100" cy="10523743"/>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9056957" y="1847242"/>
              <a:ext cx="10308802" cy="1558411"/>
            </a:xfrm>
            <a:prstGeom prst="rect">
              <a:avLst/>
            </a:prstGeom>
            <a:blipFill>
              <a:blip r:embed="rId3" cstate="print"/>
              <a:stretch>
                <a:fillRect/>
              </a:stretch>
            </a:blipFill>
          </p:spPr>
          <p:txBody>
            <a:bodyPr wrap="square" lIns="0" tIns="0" rIns="0" bIns="0" rtlCol="0"/>
            <a:lstStyle/>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4211935"/>
          </a:xfrm>
          <a:custGeom>
            <a:avLst/>
            <a:gdLst/>
            <a:ahLst/>
            <a:cxnLst/>
            <a:rect l="l" t="t" r="r" b="b"/>
            <a:pathLst>
              <a:path w="20104100" h="14211935">
                <a:moveTo>
                  <a:pt x="20104100" y="14211673"/>
                </a:moveTo>
                <a:lnTo>
                  <a:pt x="0" y="14211673"/>
                </a:lnTo>
                <a:lnTo>
                  <a:pt x="0" y="0"/>
                </a:lnTo>
                <a:lnTo>
                  <a:pt x="20104100" y="0"/>
                </a:lnTo>
                <a:lnTo>
                  <a:pt x="20104100" y="14211673"/>
                </a:lnTo>
                <a:close/>
              </a:path>
            </a:pathLst>
          </a:custGeom>
          <a:solidFill>
            <a:srgbClr val="0D1125"/>
          </a:solidFill>
        </p:spPr>
        <p:txBody>
          <a:bodyPr wrap="square" lIns="0" tIns="0" rIns="0" bIns="0" rtlCol="0"/>
          <a:lstStyle/>
          <a:p/>
        </p:txBody>
      </p:sp>
      <p:sp>
        <p:nvSpPr>
          <p:cNvPr id="3" name="object 3"/>
          <p:cNvSpPr/>
          <p:nvPr/>
        </p:nvSpPr>
        <p:spPr>
          <a:xfrm>
            <a:off x="1860601" y="3109691"/>
            <a:ext cx="134345" cy="134345"/>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17288502" y="3333601"/>
            <a:ext cx="60960" cy="45085"/>
          </a:xfrm>
          <a:custGeom>
            <a:avLst/>
            <a:gdLst/>
            <a:ahLst/>
            <a:cxnLst/>
            <a:rect l="l" t="t" r="r" b="b"/>
            <a:pathLst>
              <a:path w="60959" h="45085">
                <a:moveTo>
                  <a:pt x="60930" y="44781"/>
                </a:moveTo>
                <a:lnTo>
                  <a:pt x="0" y="44781"/>
                </a:lnTo>
                <a:lnTo>
                  <a:pt x="0" y="0"/>
                </a:lnTo>
                <a:lnTo>
                  <a:pt x="60930" y="0"/>
                </a:lnTo>
                <a:lnTo>
                  <a:pt x="60930" y="44781"/>
                </a:lnTo>
                <a:close/>
              </a:path>
            </a:pathLst>
          </a:custGeom>
          <a:solidFill>
            <a:srgbClr val="FFFFFF"/>
          </a:solidFill>
        </p:spPr>
        <p:txBody>
          <a:bodyPr wrap="square" lIns="0" tIns="0" rIns="0" bIns="0" rtlCol="0"/>
          <a:lstStyle/>
          <a:p/>
        </p:txBody>
      </p:sp>
      <p:sp>
        <p:nvSpPr>
          <p:cNvPr id="5" name="object 5"/>
          <p:cNvSpPr/>
          <p:nvPr/>
        </p:nvSpPr>
        <p:spPr>
          <a:xfrm>
            <a:off x="1860601" y="5187570"/>
            <a:ext cx="134345" cy="134345"/>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1860601" y="6226509"/>
            <a:ext cx="134345" cy="134345"/>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1860601" y="7265449"/>
            <a:ext cx="134345" cy="134345"/>
          </a:xfrm>
          <a:prstGeom prst="rect">
            <a:avLst/>
          </a:prstGeom>
          <a:blipFill>
            <a:blip r:embed="rId4" cstate="print"/>
            <a:stretch>
              <a:fillRect/>
            </a:stretch>
          </a:blipFill>
        </p:spPr>
        <p:txBody>
          <a:bodyPr wrap="square" lIns="0" tIns="0" rIns="0" bIns="0" rtlCol="0"/>
          <a:lstStyle/>
          <a:p/>
        </p:txBody>
      </p:sp>
      <p:grpSp>
        <p:nvGrpSpPr>
          <p:cNvPr id="8" name="object 8"/>
          <p:cNvGrpSpPr/>
          <p:nvPr/>
        </p:nvGrpSpPr>
        <p:grpSpPr>
          <a:xfrm>
            <a:off x="15740809" y="9887973"/>
            <a:ext cx="3681095" cy="3707765"/>
            <a:chOff x="15740809" y="9887973"/>
            <a:chExt cx="3681095" cy="3707765"/>
          </a:xfrm>
        </p:grpSpPr>
        <p:sp>
          <p:nvSpPr>
            <p:cNvPr id="9" name="object 9"/>
            <p:cNvSpPr/>
            <p:nvPr/>
          </p:nvSpPr>
          <p:spPr>
            <a:xfrm>
              <a:off x="16020425" y="9887973"/>
              <a:ext cx="3125716" cy="3706757"/>
            </a:xfrm>
            <a:prstGeom prst="rect">
              <a:avLst/>
            </a:prstGeom>
            <a:blipFill>
              <a:blip r:embed="rId5" cstate="print"/>
              <a:stretch>
                <a:fillRect/>
              </a:stretch>
            </a:blipFill>
          </p:spPr>
          <p:txBody>
            <a:bodyPr wrap="square" lIns="0" tIns="0" rIns="0" bIns="0" rtlCol="0"/>
            <a:lstStyle/>
            <a:p/>
          </p:txBody>
        </p:sp>
        <p:sp>
          <p:nvSpPr>
            <p:cNvPr id="10" name="object 10"/>
            <p:cNvSpPr/>
            <p:nvPr/>
          </p:nvSpPr>
          <p:spPr>
            <a:xfrm>
              <a:off x="15740809" y="9914492"/>
              <a:ext cx="3681086" cy="3681086"/>
            </a:xfrm>
            <a:prstGeom prst="rect">
              <a:avLst/>
            </a:prstGeom>
            <a:blipFill>
              <a:blip r:embed="rId6" cstate="print"/>
              <a:stretch>
                <a:fillRect/>
              </a:stretch>
            </a:blipFill>
          </p:spPr>
          <p:txBody>
            <a:bodyPr wrap="square" lIns="0" tIns="0" rIns="0" bIns="0" rtlCol="0"/>
            <a:lstStyle/>
            <a:p/>
          </p:txBody>
        </p:sp>
      </p:grpSp>
      <p:sp>
        <p:nvSpPr>
          <p:cNvPr id="11" name="object 11"/>
          <p:cNvSpPr/>
          <p:nvPr/>
        </p:nvSpPr>
        <p:spPr>
          <a:xfrm>
            <a:off x="16311381" y="8754433"/>
            <a:ext cx="1999614" cy="993775"/>
          </a:xfrm>
          <a:custGeom>
            <a:avLst/>
            <a:gdLst/>
            <a:ahLst/>
            <a:cxnLst/>
            <a:rect l="l" t="t" r="r" b="b"/>
            <a:pathLst>
              <a:path w="1999615" h="993775">
                <a:moveTo>
                  <a:pt x="1074846" y="960098"/>
                </a:moveTo>
                <a:lnTo>
                  <a:pt x="1125569" y="959341"/>
                </a:lnTo>
                <a:lnTo>
                  <a:pt x="1175594" y="956259"/>
                </a:lnTo>
                <a:lnTo>
                  <a:pt x="1224709" y="950830"/>
                </a:lnTo>
                <a:lnTo>
                  <a:pt x="1273070" y="942992"/>
                </a:lnTo>
                <a:lnTo>
                  <a:pt x="1320588" y="932706"/>
                </a:lnTo>
                <a:lnTo>
                  <a:pt x="1367236" y="919931"/>
                </a:lnTo>
                <a:lnTo>
                  <a:pt x="1412986" y="904624"/>
                </a:lnTo>
                <a:lnTo>
                  <a:pt x="1457810" y="886740"/>
                </a:lnTo>
                <a:lnTo>
                  <a:pt x="1501679" y="866238"/>
                </a:lnTo>
                <a:lnTo>
                  <a:pt x="1544567" y="843075"/>
                </a:lnTo>
                <a:lnTo>
                  <a:pt x="1586446" y="817206"/>
                </a:lnTo>
                <a:lnTo>
                  <a:pt x="1627287" y="788589"/>
                </a:lnTo>
                <a:lnTo>
                  <a:pt x="1667064" y="757182"/>
                </a:lnTo>
                <a:lnTo>
                  <a:pt x="1705747" y="722940"/>
                </a:lnTo>
                <a:lnTo>
                  <a:pt x="1742000" y="687121"/>
                </a:lnTo>
                <a:lnTo>
                  <a:pt x="1775811" y="649775"/>
                </a:lnTo>
                <a:lnTo>
                  <a:pt x="1806860" y="611414"/>
                </a:lnTo>
                <a:lnTo>
                  <a:pt x="1835586" y="571614"/>
                </a:lnTo>
                <a:lnTo>
                  <a:pt x="1861922" y="530576"/>
                </a:lnTo>
                <a:lnTo>
                  <a:pt x="1885927" y="488346"/>
                </a:lnTo>
                <a:lnTo>
                  <a:pt x="1907661" y="444966"/>
                </a:lnTo>
                <a:lnTo>
                  <a:pt x="1927182" y="400482"/>
                </a:lnTo>
                <a:lnTo>
                  <a:pt x="1944552" y="354939"/>
                </a:lnTo>
                <a:lnTo>
                  <a:pt x="1959827" y="308381"/>
                </a:lnTo>
                <a:lnTo>
                  <a:pt x="1973070" y="260852"/>
                </a:lnTo>
                <a:lnTo>
                  <a:pt x="1984337" y="212397"/>
                </a:lnTo>
                <a:lnTo>
                  <a:pt x="1993690" y="163060"/>
                </a:lnTo>
                <a:lnTo>
                  <a:pt x="1999241" y="125910"/>
                </a:lnTo>
                <a:lnTo>
                  <a:pt x="1999241" y="60196"/>
                </a:lnTo>
                <a:lnTo>
                  <a:pt x="1997856" y="51590"/>
                </a:lnTo>
                <a:lnTo>
                  <a:pt x="1987314" y="24936"/>
                </a:lnTo>
                <a:lnTo>
                  <a:pt x="1971079" y="0"/>
                </a:lnTo>
                <a:lnTo>
                  <a:pt x="1963902" y="21899"/>
                </a:lnTo>
                <a:lnTo>
                  <a:pt x="1957002" y="42573"/>
                </a:lnTo>
                <a:lnTo>
                  <a:pt x="1950702" y="62526"/>
                </a:lnTo>
                <a:lnTo>
                  <a:pt x="1945327" y="82263"/>
                </a:lnTo>
                <a:lnTo>
                  <a:pt x="1932519" y="130263"/>
                </a:lnTo>
                <a:lnTo>
                  <a:pt x="1917531" y="177273"/>
                </a:lnTo>
                <a:lnTo>
                  <a:pt x="1900274" y="223275"/>
                </a:lnTo>
                <a:lnTo>
                  <a:pt x="1880654" y="268250"/>
                </a:lnTo>
                <a:lnTo>
                  <a:pt x="1858581" y="312180"/>
                </a:lnTo>
                <a:lnTo>
                  <a:pt x="1833961" y="355048"/>
                </a:lnTo>
                <a:lnTo>
                  <a:pt x="1806704" y="396835"/>
                </a:lnTo>
                <a:lnTo>
                  <a:pt x="1776892" y="437219"/>
                </a:lnTo>
                <a:lnTo>
                  <a:pt x="1745322" y="475046"/>
                </a:lnTo>
                <a:lnTo>
                  <a:pt x="1712023" y="510361"/>
                </a:lnTo>
                <a:lnTo>
                  <a:pt x="1677025" y="543209"/>
                </a:lnTo>
                <a:lnTo>
                  <a:pt x="1640358" y="573632"/>
                </a:lnTo>
                <a:lnTo>
                  <a:pt x="1602052" y="601676"/>
                </a:lnTo>
                <a:lnTo>
                  <a:pt x="1562136" y="627384"/>
                </a:lnTo>
                <a:lnTo>
                  <a:pt x="1520641" y="650800"/>
                </a:lnTo>
                <a:lnTo>
                  <a:pt x="1477558" y="671984"/>
                </a:lnTo>
                <a:lnTo>
                  <a:pt x="1433030" y="690933"/>
                </a:lnTo>
                <a:lnTo>
                  <a:pt x="1386975" y="707738"/>
                </a:lnTo>
                <a:lnTo>
                  <a:pt x="1339459" y="722428"/>
                </a:lnTo>
                <a:lnTo>
                  <a:pt x="1271012" y="737468"/>
                </a:lnTo>
                <a:lnTo>
                  <a:pt x="1236404" y="743780"/>
                </a:lnTo>
                <a:lnTo>
                  <a:pt x="1201988" y="750874"/>
                </a:lnTo>
                <a:lnTo>
                  <a:pt x="1150754" y="760801"/>
                </a:lnTo>
                <a:lnTo>
                  <a:pt x="1100038" y="767222"/>
                </a:lnTo>
                <a:lnTo>
                  <a:pt x="1049809" y="770354"/>
                </a:lnTo>
                <a:lnTo>
                  <a:pt x="367398" y="770415"/>
                </a:lnTo>
                <a:lnTo>
                  <a:pt x="588688" y="867733"/>
                </a:lnTo>
                <a:lnTo>
                  <a:pt x="630375" y="884519"/>
                </a:lnTo>
                <a:lnTo>
                  <a:pt x="673118" y="898230"/>
                </a:lnTo>
                <a:lnTo>
                  <a:pt x="722413" y="911014"/>
                </a:lnTo>
                <a:lnTo>
                  <a:pt x="771919" y="922679"/>
                </a:lnTo>
                <a:lnTo>
                  <a:pt x="821658" y="933065"/>
                </a:lnTo>
                <a:lnTo>
                  <a:pt x="871652" y="942009"/>
                </a:lnTo>
                <a:lnTo>
                  <a:pt x="921924" y="949351"/>
                </a:lnTo>
                <a:lnTo>
                  <a:pt x="972497" y="954929"/>
                </a:lnTo>
                <a:lnTo>
                  <a:pt x="1023392" y="958581"/>
                </a:lnTo>
                <a:lnTo>
                  <a:pt x="1074846" y="960098"/>
                </a:lnTo>
                <a:close/>
              </a:path>
              <a:path w="1999615" h="993775">
                <a:moveTo>
                  <a:pt x="588560" y="550470"/>
                </a:moveTo>
                <a:lnTo>
                  <a:pt x="603780" y="520694"/>
                </a:lnTo>
                <a:lnTo>
                  <a:pt x="611157" y="491015"/>
                </a:lnTo>
                <a:lnTo>
                  <a:pt x="612937" y="461239"/>
                </a:lnTo>
                <a:lnTo>
                  <a:pt x="611365" y="431176"/>
                </a:lnTo>
                <a:lnTo>
                  <a:pt x="591295" y="395570"/>
                </a:lnTo>
                <a:lnTo>
                  <a:pt x="541345" y="384835"/>
                </a:lnTo>
                <a:lnTo>
                  <a:pt x="472426" y="371661"/>
                </a:lnTo>
                <a:lnTo>
                  <a:pt x="51619" y="306243"/>
                </a:lnTo>
                <a:lnTo>
                  <a:pt x="25995" y="304962"/>
                </a:lnTo>
                <a:lnTo>
                  <a:pt x="12060" y="327796"/>
                </a:lnTo>
                <a:lnTo>
                  <a:pt x="2918" y="351459"/>
                </a:lnTo>
                <a:lnTo>
                  <a:pt x="0" y="374183"/>
                </a:lnTo>
                <a:lnTo>
                  <a:pt x="0" y="378457"/>
                </a:lnTo>
                <a:lnTo>
                  <a:pt x="3575" y="403242"/>
                </a:lnTo>
                <a:lnTo>
                  <a:pt x="5364" y="411677"/>
                </a:lnTo>
                <a:lnTo>
                  <a:pt x="6169" y="420460"/>
                </a:lnTo>
                <a:lnTo>
                  <a:pt x="6061" y="429316"/>
                </a:lnTo>
                <a:lnTo>
                  <a:pt x="5112" y="437967"/>
                </a:lnTo>
                <a:lnTo>
                  <a:pt x="3775" y="471486"/>
                </a:lnTo>
                <a:lnTo>
                  <a:pt x="10269" y="502387"/>
                </a:lnTo>
                <a:lnTo>
                  <a:pt x="23921" y="530837"/>
                </a:lnTo>
                <a:lnTo>
                  <a:pt x="25915" y="533428"/>
                </a:lnTo>
                <a:lnTo>
                  <a:pt x="302986" y="533428"/>
                </a:lnTo>
                <a:lnTo>
                  <a:pt x="588560" y="550470"/>
                </a:lnTo>
                <a:close/>
              </a:path>
              <a:path w="1999615" h="993775">
                <a:moveTo>
                  <a:pt x="367398" y="770415"/>
                </a:moveTo>
                <a:lnTo>
                  <a:pt x="1000036" y="770415"/>
                </a:lnTo>
                <a:lnTo>
                  <a:pt x="950687" y="767620"/>
                </a:lnTo>
                <a:lnTo>
                  <a:pt x="901732" y="762187"/>
                </a:lnTo>
                <a:lnTo>
                  <a:pt x="853140" y="754333"/>
                </a:lnTo>
                <a:lnTo>
                  <a:pt x="804878" y="744275"/>
                </a:lnTo>
                <a:lnTo>
                  <a:pt x="756918" y="732229"/>
                </a:lnTo>
                <a:lnTo>
                  <a:pt x="709226" y="718412"/>
                </a:lnTo>
                <a:lnTo>
                  <a:pt x="661773" y="703041"/>
                </a:lnTo>
                <a:lnTo>
                  <a:pt x="614526" y="686334"/>
                </a:lnTo>
                <a:lnTo>
                  <a:pt x="567456" y="668506"/>
                </a:lnTo>
                <a:lnTo>
                  <a:pt x="520530" y="649775"/>
                </a:lnTo>
                <a:lnTo>
                  <a:pt x="473370" y="629385"/>
                </a:lnTo>
                <a:lnTo>
                  <a:pt x="426812" y="607554"/>
                </a:lnTo>
                <a:lnTo>
                  <a:pt x="334247" y="562643"/>
                </a:lnTo>
                <a:lnTo>
                  <a:pt x="302986" y="533428"/>
                </a:lnTo>
                <a:lnTo>
                  <a:pt x="25915" y="533428"/>
                </a:lnTo>
                <a:lnTo>
                  <a:pt x="44060" y="557005"/>
                </a:lnTo>
                <a:lnTo>
                  <a:pt x="79943" y="595443"/>
                </a:lnTo>
                <a:lnTo>
                  <a:pt x="152141" y="671984"/>
                </a:lnTo>
                <a:lnTo>
                  <a:pt x="187808" y="710639"/>
                </a:lnTo>
                <a:lnTo>
                  <a:pt x="206017" y="731203"/>
                </a:lnTo>
                <a:lnTo>
                  <a:pt x="223649" y="752331"/>
                </a:lnTo>
                <a:lnTo>
                  <a:pt x="229508" y="759843"/>
                </a:lnTo>
                <a:lnTo>
                  <a:pt x="343471" y="759843"/>
                </a:lnTo>
                <a:lnTo>
                  <a:pt x="367398" y="770415"/>
                </a:lnTo>
                <a:close/>
              </a:path>
              <a:path w="1999615" h="993775">
                <a:moveTo>
                  <a:pt x="314516" y="993691"/>
                </a:moveTo>
                <a:lnTo>
                  <a:pt x="341677" y="960119"/>
                </a:lnTo>
                <a:lnTo>
                  <a:pt x="345777" y="890333"/>
                </a:lnTo>
                <a:lnTo>
                  <a:pt x="348281" y="822341"/>
                </a:lnTo>
                <a:lnTo>
                  <a:pt x="348309" y="817206"/>
                </a:lnTo>
                <a:lnTo>
                  <a:pt x="348209" y="806801"/>
                </a:lnTo>
                <a:lnTo>
                  <a:pt x="347010" y="792550"/>
                </a:lnTo>
                <a:lnTo>
                  <a:pt x="345259" y="777097"/>
                </a:lnTo>
                <a:lnTo>
                  <a:pt x="343471" y="759843"/>
                </a:lnTo>
                <a:lnTo>
                  <a:pt x="229508" y="759843"/>
                </a:lnTo>
                <a:lnTo>
                  <a:pt x="240561" y="774012"/>
                </a:lnTo>
                <a:lnTo>
                  <a:pt x="256607" y="796234"/>
                </a:lnTo>
                <a:lnTo>
                  <a:pt x="271633" y="822341"/>
                </a:lnTo>
                <a:lnTo>
                  <a:pt x="281590" y="850083"/>
                </a:lnTo>
                <a:lnTo>
                  <a:pt x="286551" y="879410"/>
                </a:lnTo>
                <a:lnTo>
                  <a:pt x="286562" y="911014"/>
                </a:lnTo>
                <a:lnTo>
                  <a:pt x="285798" y="933705"/>
                </a:lnTo>
                <a:lnTo>
                  <a:pt x="288640" y="956266"/>
                </a:lnTo>
                <a:lnTo>
                  <a:pt x="297433" y="976675"/>
                </a:lnTo>
                <a:lnTo>
                  <a:pt x="314516" y="993691"/>
                </a:lnTo>
                <a:close/>
              </a:path>
            </a:pathLst>
          </a:custGeom>
          <a:solidFill>
            <a:srgbClr val="FFFFFF"/>
          </a:solidFill>
        </p:spPr>
        <p:txBody>
          <a:bodyPr wrap="square" lIns="0" tIns="0" rIns="0" bIns="0" rtlCol="0"/>
          <a:lstStyle/>
          <a:p/>
        </p:txBody>
      </p:sp>
      <p:sp>
        <p:nvSpPr>
          <p:cNvPr id="12" name="object 12"/>
          <p:cNvSpPr txBox="1">
            <a:spLocks noGrp="1"/>
          </p:cNvSpPr>
          <p:nvPr>
            <p:ph type="title"/>
          </p:nvPr>
        </p:nvSpPr>
        <p:spPr>
          <a:xfrm>
            <a:off x="1860776" y="1620908"/>
            <a:ext cx="9987915" cy="746125"/>
          </a:xfrm>
          <a:prstGeom prst="rect"/>
        </p:spPr>
        <p:txBody>
          <a:bodyPr wrap="square" lIns="0" tIns="15875" rIns="0" bIns="0" rtlCol="0" vert="horz">
            <a:spAutoFit/>
          </a:bodyPr>
          <a:lstStyle/>
          <a:p>
            <a:pPr marL="12700">
              <a:lnSpc>
                <a:spcPct val="100000"/>
              </a:lnSpc>
              <a:spcBef>
                <a:spcPts val="125"/>
              </a:spcBef>
            </a:pPr>
            <a:r>
              <a:rPr dirty="0" sz="4700" spc="1360">
                <a:solidFill>
                  <a:srgbClr val="FFFF00"/>
                </a:solidFill>
                <a:latin typeface="Arial"/>
                <a:cs typeface="Arial"/>
              </a:rPr>
              <a:t>WHAT</a:t>
            </a:r>
            <a:r>
              <a:rPr dirty="0" sz="4700" spc="100">
                <a:solidFill>
                  <a:srgbClr val="FFFF00"/>
                </a:solidFill>
                <a:latin typeface="Arial"/>
                <a:cs typeface="Arial"/>
              </a:rPr>
              <a:t> </a:t>
            </a:r>
            <a:r>
              <a:rPr dirty="0" sz="4700" spc="570">
                <a:solidFill>
                  <a:srgbClr val="FFFF00"/>
                </a:solidFill>
                <a:latin typeface="Arial"/>
                <a:cs typeface="Arial"/>
              </a:rPr>
              <a:t>IS</a:t>
            </a:r>
            <a:r>
              <a:rPr dirty="0" sz="4700" spc="100">
                <a:solidFill>
                  <a:srgbClr val="FFFF00"/>
                </a:solidFill>
                <a:latin typeface="Arial"/>
                <a:cs typeface="Arial"/>
              </a:rPr>
              <a:t> </a:t>
            </a:r>
            <a:r>
              <a:rPr dirty="0" sz="4700" spc="950">
                <a:solidFill>
                  <a:srgbClr val="FFFF00"/>
                </a:solidFill>
                <a:latin typeface="Arial"/>
                <a:cs typeface="Arial"/>
              </a:rPr>
              <a:t>MITRE</a:t>
            </a:r>
            <a:r>
              <a:rPr dirty="0" sz="4700" spc="105">
                <a:solidFill>
                  <a:srgbClr val="FFFF00"/>
                </a:solidFill>
                <a:latin typeface="Arial"/>
                <a:cs typeface="Arial"/>
              </a:rPr>
              <a:t> </a:t>
            </a:r>
            <a:r>
              <a:rPr dirty="0" sz="4700" spc="1110">
                <a:solidFill>
                  <a:srgbClr val="FFFF00"/>
                </a:solidFill>
                <a:latin typeface="Arial"/>
                <a:cs typeface="Arial"/>
              </a:rPr>
              <a:t>ATT</a:t>
            </a:r>
            <a:r>
              <a:rPr dirty="0" sz="4700" spc="1110">
                <a:solidFill>
                  <a:srgbClr val="FFFF00"/>
                </a:solidFill>
                <a:latin typeface="Comic Sans MS"/>
                <a:cs typeface="Comic Sans MS"/>
              </a:rPr>
              <a:t>&amp;</a:t>
            </a:r>
            <a:r>
              <a:rPr dirty="0" sz="4700" spc="1110">
                <a:solidFill>
                  <a:srgbClr val="FFFF00"/>
                </a:solidFill>
                <a:latin typeface="Arial"/>
                <a:cs typeface="Arial"/>
              </a:rPr>
              <a:t>CK</a:t>
            </a:r>
            <a:r>
              <a:rPr dirty="0" sz="4700" spc="100">
                <a:solidFill>
                  <a:srgbClr val="FFFF00"/>
                </a:solidFill>
                <a:latin typeface="Arial"/>
                <a:cs typeface="Arial"/>
              </a:rPr>
              <a:t> </a:t>
            </a:r>
            <a:r>
              <a:rPr dirty="0" sz="4700" spc="670">
                <a:solidFill>
                  <a:srgbClr val="FFFF00"/>
                </a:solidFill>
                <a:latin typeface="Arial"/>
                <a:cs typeface="Arial"/>
              </a:rPr>
              <a:t>?</a:t>
            </a:r>
            <a:endParaRPr sz="4700">
              <a:latin typeface="Arial"/>
              <a:cs typeface="Arial"/>
            </a:endParaRPr>
          </a:p>
        </p:txBody>
      </p:sp>
      <p:sp>
        <p:nvSpPr>
          <p:cNvPr id="13" name="object 13"/>
          <p:cNvSpPr/>
          <p:nvPr/>
        </p:nvSpPr>
        <p:spPr>
          <a:xfrm>
            <a:off x="17634642" y="6289494"/>
            <a:ext cx="1557655" cy="1794510"/>
          </a:xfrm>
          <a:custGeom>
            <a:avLst/>
            <a:gdLst/>
            <a:ahLst/>
            <a:cxnLst/>
            <a:rect l="l" t="t" r="r" b="b"/>
            <a:pathLst>
              <a:path w="1557655" h="1794509">
                <a:moveTo>
                  <a:pt x="1232032" y="569536"/>
                </a:moveTo>
                <a:lnTo>
                  <a:pt x="1211714" y="523054"/>
                </a:lnTo>
                <a:lnTo>
                  <a:pt x="1189522" y="478115"/>
                </a:lnTo>
                <a:lnTo>
                  <a:pt x="1165519" y="434923"/>
                </a:lnTo>
                <a:lnTo>
                  <a:pt x="1139584" y="393358"/>
                </a:lnTo>
                <a:lnTo>
                  <a:pt x="1111719" y="353516"/>
                </a:lnTo>
                <a:lnTo>
                  <a:pt x="1081895" y="315440"/>
                </a:lnTo>
                <a:lnTo>
                  <a:pt x="1050083" y="279173"/>
                </a:lnTo>
                <a:lnTo>
                  <a:pt x="1016254" y="244755"/>
                </a:lnTo>
                <a:lnTo>
                  <a:pt x="980379" y="212230"/>
                </a:lnTo>
                <a:lnTo>
                  <a:pt x="942429" y="181640"/>
                </a:lnTo>
                <a:lnTo>
                  <a:pt x="902375" y="153027"/>
                </a:lnTo>
                <a:lnTo>
                  <a:pt x="860189" y="126433"/>
                </a:lnTo>
                <a:lnTo>
                  <a:pt x="815840" y="101901"/>
                </a:lnTo>
                <a:lnTo>
                  <a:pt x="769301" y="79473"/>
                </a:lnTo>
                <a:lnTo>
                  <a:pt x="722248" y="59897"/>
                </a:lnTo>
                <a:lnTo>
                  <a:pt x="674730" y="43163"/>
                </a:lnTo>
                <a:lnTo>
                  <a:pt x="627345" y="29369"/>
                </a:lnTo>
                <a:lnTo>
                  <a:pt x="579532" y="18273"/>
                </a:lnTo>
                <a:lnTo>
                  <a:pt x="531502" y="9860"/>
                </a:lnTo>
                <a:lnTo>
                  <a:pt x="483273" y="4058"/>
                </a:lnTo>
                <a:lnTo>
                  <a:pt x="434863" y="796"/>
                </a:lnTo>
                <a:lnTo>
                  <a:pt x="386291" y="0"/>
                </a:lnTo>
                <a:lnTo>
                  <a:pt x="337574" y="1598"/>
                </a:lnTo>
                <a:lnTo>
                  <a:pt x="288730" y="5520"/>
                </a:lnTo>
                <a:lnTo>
                  <a:pt x="239779" y="11693"/>
                </a:lnTo>
                <a:lnTo>
                  <a:pt x="190737" y="20045"/>
                </a:lnTo>
                <a:lnTo>
                  <a:pt x="141623" y="30503"/>
                </a:lnTo>
                <a:lnTo>
                  <a:pt x="44507" y="65241"/>
                </a:lnTo>
                <a:lnTo>
                  <a:pt x="0" y="114426"/>
                </a:lnTo>
                <a:lnTo>
                  <a:pt x="22970" y="112573"/>
                </a:lnTo>
                <a:lnTo>
                  <a:pt x="44704" y="110940"/>
                </a:lnTo>
                <a:lnTo>
                  <a:pt x="65541" y="109031"/>
                </a:lnTo>
                <a:lnTo>
                  <a:pt x="85820" y="106354"/>
                </a:lnTo>
                <a:lnTo>
                  <a:pt x="135040" y="99599"/>
                </a:lnTo>
                <a:lnTo>
                  <a:pt x="184188" y="95236"/>
                </a:lnTo>
                <a:lnTo>
                  <a:pt x="233284" y="93357"/>
                </a:lnTo>
                <a:lnTo>
                  <a:pt x="282347" y="94053"/>
                </a:lnTo>
                <a:lnTo>
                  <a:pt x="331396" y="97417"/>
                </a:lnTo>
                <a:lnTo>
                  <a:pt x="380450" y="103539"/>
                </a:lnTo>
                <a:lnTo>
                  <a:pt x="429528" y="112511"/>
                </a:lnTo>
                <a:lnTo>
                  <a:pt x="478300" y="124382"/>
                </a:lnTo>
                <a:lnTo>
                  <a:pt x="525394" y="138864"/>
                </a:lnTo>
                <a:lnTo>
                  <a:pt x="570841" y="155911"/>
                </a:lnTo>
                <a:lnTo>
                  <a:pt x="614668" y="175480"/>
                </a:lnTo>
                <a:lnTo>
                  <a:pt x="656907" y="197525"/>
                </a:lnTo>
                <a:lnTo>
                  <a:pt x="697584" y="222002"/>
                </a:lnTo>
                <a:lnTo>
                  <a:pt x="736731" y="248867"/>
                </a:lnTo>
                <a:lnTo>
                  <a:pt x="774375" y="278076"/>
                </a:lnTo>
                <a:lnTo>
                  <a:pt x="810575" y="309611"/>
                </a:lnTo>
                <a:lnTo>
                  <a:pt x="845272" y="343344"/>
                </a:lnTo>
                <a:lnTo>
                  <a:pt x="878583" y="379314"/>
                </a:lnTo>
                <a:lnTo>
                  <a:pt x="910508" y="417450"/>
                </a:lnTo>
                <a:lnTo>
                  <a:pt x="950853" y="474752"/>
                </a:lnTo>
                <a:lnTo>
                  <a:pt x="970060" y="504224"/>
                </a:lnTo>
                <a:lnTo>
                  <a:pt x="989914" y="533218"/>
                </a:lnTo>
                <a:lnTo>
                  <a:pt x="1018885" y="576624"/>
                </a:lnTo>
                <a:lnTo>
                  <a:pt x="1044423" y="620909"/>
                </a:lnTo>
                <a:lnTo>
                  <a:pt x="1066740" y="666017"/>
                </a:lnTo>
                <a:lnTo>
                  <a:pt x="1330751" y="1295289"/>
                </a:lnTo>
                <a:lnTo>
                  <a:pt x="1334901" y="1053580"/>
                </a:lnTo>
                <a:lnTo>
                  <a:pt x="1334256" y="1008646"/>
                </a:lnTo>
                <a:lnTo>
                  <a:pt x="1330366" y="963926"/>
                </a:lnTo>
                <a:lnTo>
                  <a:pt x="1323088" y="913523"/>
                </a:lnTo>
                <a:lnTo>
                  <a:pt x="1314697" y="863358"/>
                </a:lnTo>
                <a:lnTo>
                  <a:pt x="1305035" y="813474"/>
                </a:lnTo>
                <a:lnTo>
                  <a:pt x="1293946" y="763911"/>
                </a:lnTo>
                <a:lnTo>
                  <a:pt x="1281271" y="714712"/>
                </a:lnTo>
                <a:lnTo>
                  <a:pt x="1266853" y="665918"/>
                </a:lnTo>
                <a:lnTo>
                  <a:pt x="1250535" y="617572"/>
                </a:lnTo>
                <a:lnTo>
                  <a:pt x="1232032" y="569536"/>
                </a:lnTo>
                <a:close/>
              </a:path>
              <a:path w="1557655" h="1794509">
                <a:moveTo>
                  <a:pt x="1042380" y="1176415"/>
                </a:moveTo>
                <a:lnTo>
                  <a:pt x="978813" y="1178574"/>
                </a:lnTo>
                <a:lnTo>
                  <a:pt x="923550" y="1201528"/>
                </a:lnTo>
                <a:lnTo>
                  <a:pt x="898479" y="1233808"/>
                </a:lnTo>
                <a:lnTo>
                  <a:pt x="900174" y="1249817"/>
                </a:lnTo>
                <a:lnTo>
                  <a:pt x="907900" y="1284023"/>
                </a:lnTo>
                <a:lnTo>
                  <a:pt x="922409" y="1352673"/>
                </a:lnTo>
                <a:lnTo>
                  <a:pt x="1024851" y="1766030"/>
                </a:lnTo>
                <a:lnTo>
                  <a:pt x="1060027" y="1794173"/>
                </a:lnTo>
                <a:lnTo>
                  <a:pt x="1085385" y="1793451"/>
                </a:lnTo>
                <a:lnTo>
                  <a:pt x="1107621" y="1787311"/>
                </a:lnTo>
                <a:lnTo>
                  <a:pt x="1111289" y="1785772"/>
                </a:lnTo>
                <a:lnTo>
                  <a:pt x="1132883" y="1772816"/>
                </a:lnTo>
                <a:lnTo>
                  <a:pt x="1139969" y="1767903"/>
                </a:lnTo>
                <a:lnTo>
                  <a:pt x="1147758" y="1763763"/>
                </a:lnTo>
                <a:lnTo>
                  <a:pt x="1155966" y="1760438"/>
                </a:lnTo>
                <a:lnTo>
                  <a:pt x="1164311" y="1757967"/>
                </a:lnTo>
                <a:lnTo>
                  <a:pt x="1195738" y="1746234"/>
                </a:lnTo>
                <a:lnTo>
                  <a:pt x="1221722" y="1728294"/>
                </a:lnTo>
                <a:lnTo>
                  <a:pt x="1242677" y="1704699"/>
                </a:lnTo>
                <a:lnTo>
                  <a:pt x="1244295" y="1701858"/>
                </a:lnTo>
                <a:lnTo>
                  <a:pt x="1137124" y="1446354"/>
                </a:lnTo>
                <a:lnTo>
                  <a:pt x="1042380" y="1176415"/>
                </a:lnTo>
                <a:close/>
              </a:path>
              <a:path w="1557655" h="1794509">
                <a:moveTo>
                  <a:pt x="1330751" y="1295289"/>
                </a:moveTo>
                <a:lnTo>
                  <a:pt x="1086048" y="711893"/>
                </a:lnTo>
                <a:lnTo>
                  <a:pt x="1102559" y="758481"/>
                </a:lnTo>
                <a:lnTo>
                  <a:pt x="1116485" y="805727"/>
                </a:lnTo>
                <a:lnTo>
                  <a:pt x="1128038" y="853575"/>
                </a:lnTo>
                <a:lnTo>
                  <a:pt x="1137430" y="901971"/>
                </a:lnTo>
                <a:lnTo>
                  <a:pt x="1144872" y="950858"/>
                </a:lnTo>
                <a:lnTo>
                  <a:pt x="1150578" y="1000182"/>
                </a:lnTo>
                <a:lnTo>
                  <a:pt x="1154759" y="1049887"/>
                </a:lnTo>
                <a:lnTo>
                  <a:pt x="1157626" y="1099918"/>
                </a:lnTo>
                <a:lnTo>
                  <a:pt x="1159393" y="1150221"/>
                </a:lnTo>
                <a:lnTo>
                  <a:pt x="1160270" y="1200739"/>
                </a:lnTo>
                <a:lnTo>
                  <a:pt x="1159709" y="1252115"/>
                </a:lnTo>
                <a:lnTo>
                  <a:pt x="1157586" y="1303494"/>
                </a:lnTo>
                <a:lnTo>
                  <a:pt x="1151974" y="1406226"/>
                </a:lnTo>
                <a:lnTo>
                  <a:pt x="1137124" y="1446354"/>
                </a:lnTo>
                <a:lnTo>
                  <a:pt x="1244295" y="1701858"/>
                </a:lnTo>
                <a:lnTo>
                  <a:pt x="1259018" y="1676007"/>
                </a:lnTo>
                <a:lnTo>
                  <a:pt x="1280586" y="1628049"/>
                </a:lnTo>
                <a:lnTo>
                  <a:pt x="1323243" y="1531864"/>
                </a:lnTo>
                <a:lnTo>
                  <a:pt x="1345094" y="1484022"/>
                </a:lnTo>
                <a:lnTo>
                  <a:pt x="1357014" y="1459276"/>
                </a:lnTo>
                <a:lnTo>
                  <a:pt x="1369677" y="1434844"/>
                </a:lnTo>
                <a:lnTo>
                  <a:pt x="1374338" y="1426535"/>
                </a:lnTo>
                <a:lnTo>
                  <a:pt x="1330258" y="1321443"/>
                </a:lnTo>
                <a:lnTo>
                  <a:pt x="1330751" y="1295289"/>
                </a:lnTo>
                <a:close/>
              </a:path>
              <a:path w="1557655" h="1794509">
                <a:moveTo>
                  <a:pt x="1557104" y="1257692"/>
                </a:moveTo>
                <a:lnTo>
                  <a:pt x="1547682" y="1246648"/>
                </a:lnTo>
                <a:lnTo>
                  <a:pt x="1537252" y="1242331"/>
                </a:lnTo>
                <a:lnTo>
                  <a:pt x="1526381" y="1242679"/>
                </a:lnTo>
                <a:lnTo>
                  <a:pt x="1482605" y="1257068"/>
                </a:lnTo>
                <a:lnTo>
                  <a:pt x="1416920" y="1280981"/>
                </a:lnTo>
                <a:lnTo>
                  <a:pt x="1381285" y="1294794"/>
                </a:lnTo>
                <a:lnTo>
                  <a:pt x="1345478" y="1313120"/>
                </a:lnTo>
                <a:lnTo>
                  <a:pt x="1330258" y="1321443"/>
                </a:lnTo>
                <a:lnTo>
                  <a:pt x="1374338" y="1426535"/>
                </a:lnTo>
                <a:lnTo>
                  <a:pt x="1383129" y="1410863"/>
                </a:lnTo>
                <a:lnTo>
                  <a:pt x="1397415" y="1387470"/>
                </a:lnTo>
                <a:lnTo>
                  <a:pt x="1437409" y="1343602"/>
                </a:lnTo>
                <a:lnTo>
                  <a:pt x="1491674" y="1315450"/>
                </a:lnTo>
                <a:lnTo>
                  <a:pt x="1512895" y="1307377"/>
                </a:lnTo>
                <a:lnTo>
                  <a:pt x="1532601" y="1296030"/>
                </a:lnTo>
                <a:lnTo>
                  <a:pt x="1548020" y="1280027"/>
                </a:lnTo>
                <a:lnTo>
                  <a:pt x="1557104" y="1257692"/>
                </a:lnTo>
                <a:close/>
              </a:path>
            </a:pathLst>
          </a:custGeom>
          <a:solidFill>
            <a:srgbClr val="FFFFFF"/>
          </a:solidFill>
        </p:spPr>
        <p:txBody>
          <a:bodyPr wrap="square" lIns="0" tIns="0" rIns="0" bIns="0" rtlCol="0"/>
          <a:lstStyle/>
          <a:p/>
        </p:txBody>
      </p:sp>
      <p:sp>
        <p:nvSpPr>
          <p:cNvPr id="14" name="object 14"/>
          <p:cNvSpPr/>
          <p:nvPr/>
        </p:nvSpPr>
        <p:spPr>
          <a:xfrm>
            <a:off x="15280254" y="6172980"/>
            <a:ext cx="1350645" cy="1924685"/>
          </a:xfrm>
          <a:custGeom>
            <a:avLst/>
            <a:gdLst/>
            <a:ahLst/>
            <a:cxnLst/>
            <a:rect l="l" t="t" r="r" b="b"/>
            <a:pathLst>
              <a:path w="1350644" h="1924684">
                <a:moveTo>
                  <a:pt x="195782" y="630606"/>
                </a:moveTo>
                <a:lnTo>
                  <a:pt x="165839" y="671555"/>
                </a:lnTo>
                <a:lnTo>
                  <a:pt x="138173" y="713347"/>
                </a:lnTo>
                <a:lnTo>
                  <a:pt x="112928" y="755825"/>
                </a:lnTo>
                <a:lnTo>
                  <a:pt x="90061" y="799154"/>
                </a:lnTo>
                <a:lnTo>
                  <a:pt x="69654" y="843283"/>
                </a:lnTo>
                <a:lnTo>
                  <a:pt x="51759" y="888216"/>
                </a:lnTo>
                <a:lnTo>
                  <a:pt x="36428" y="933958"/>
                </a:lnTo>
                <a:lnTo>
                  <a:pt x="23710" y="980511"/>
                </a:lnTo>
                <a:lnTo>
                  <a:pt x="13657" y="1027880"/>
                </a:lnTo>
                <a:lnTo>
                  <a:pt x="6320" y="1076069"/>
                </a:lnTo>
                <a:lnTo>
                  <a:pt x="1751" y="1125080"/>
                </a:lnTo>
                <a:lnTo>
                  <a:pt x="0" y="1174919"/>
                </a:lnTo>
                <a:lnTo>
                  <a:pt x="1118" y="1225588"/>
                </a:lnTo>
                <a:lnTo>
                  <a:pt x="5157" y="1277091"/>
                </a:lnTo>
                <a:lnTo>
                  <a:pt x="11919" y="1327604"/>
                </a:lnTo>
                <a:lnTo>
                  <a:pt x="21371" y="1377087"/>
                </a:lnTo>
                <a:lnTo>
                  <a:pt x="33296" y="1424977"/>
                </a:lnTo>
                <a:lnTo>
                  <a:pt x="47769" y="1471878"/>
                </a:lnTo>
                <a:lnTo>
                  <a:pt x="64670" y="1517617"/>
                </a:lnTo>
                <a:lnTo>
                  <a:pt x="83927" y="1562213"/>
                </a:lnTo>
                <a:lnTo>
                  <a:pt x="105468" y="1605689"/>
                </a:lnTo>
                <a:lnTo>
                  <a:pt x="129224" y="1648063"/>
                </a:lnTo>
                <a:lnTo>
                  <a:pt x="155122" y="1689357"/>
                </a:lnTo>
                <a:lnTo>
                  <a:pt x="183090" y="1729591"/>
                </a:lnTo>
                <a:lnTo>
                  <a:pt x="213059" y="1768786"/>
                </a:lnTo>
                <a:lnTo>
                  <a:pt x="244955" y="1806963"/>
                </a:lnTo>
                <a:lnTo>
                  <a:pt x="278709" y="1844141"/>
                </a:lnTo>
                <a:lnTo>
                  <a:pt x="314248" y="1880342"/>
                </a:lnTo>
                <a:lnTo>
                  <a:pt x="365189" y="1914598"/>
                </a:lnTo>
                <a:lnTo>
                  <a:pt x="422500" y="1924292"/>
                </a:lnTo>
                <a:lnTo>
                  <a:pt x="409340" y="1905374"/>
                </a:lnTo>
                <a:lnTo>
                  <a:pt x="396991" y="1887415"/>
                </a:lnTo>
                <a:lnTo>
                  <a:pt x="384856" y="1870369"/>
                </a:lnTo>
                <a:lnTo>
                  <a:pt x="372337" y="1854192"/>
                </a:lnTo>
                <a:lnTo>
                  <a:pt x="341731" y="1815059"/>
                </a:lnTo>
                <a:lnTo>
                  <a:pt x="313228" y="1774783"/>
                </a:lnTo>
                <a:lnTo>
                  <a:pt x="286897" y="1733302"/>
                </a:lnTo>
                <a:lnTo>
                  <a:pt x="262809" y="1690554"/>
                </a:lnTo>
                <a:lnTo>
                  <a:pt x="241032" y="1646476"/>
                </a:lnTo>
                <a:lnTo>
                  <a:pt x="221636" y="1601005"/>
                </a:lnTo>
                <a:lnTo>
                  <a:pt x="204692" y="1554079"/>
                </a:lnTo>
                <a:lnTo>
                  <a:pt x="190407" y="1505960"/>
                </a:lnTo>
                <a:lnTo>
                  <a:pt x="179222" y="1457975"/>
                </a:lnTo>
                <a:lnTo>
                  <a:pt x="171083" y="1410124"/>
                </a:lnTo>
                <a:lnTo>
                  <a:pt x="165937" y="1362403"/>
                </a:lnTo>
                <a:lnTo>
                  <a:pt x="163732" y="1314809"/>
                </a:lnTo>
                <a:lnTo>
                  <a:pt x="164413" y="1267339"/>
                </a:lnTo>
                <a:lnTo>
                  <a:pt x="167929" y="1219991"/>
                </a:lnTo>
                <a:lnTo>
                  <a:pt x="174226" y="1172763"/>
                </a:lnTo>
                <a:lnTo>
                  <a:pt x="183260" y="1125611"/>
                </a:lnTo>
                <a:lnTo>
                  <a:pt x="194949" y="1078652"/>
                </a:lnTo>
                <a:lnTo>
                  <a:pt x="209270" y="1031764"/>
                </a:lnTo>
                <a:lnTo>
                  <a:pt x="226159" y="984985"/>
                </a:lnTo>
                <a:lnTo>
                  <a:pt x="255374" y="921285"/>
                </a:lnTo>
                <a:lnTo>
                  <a:pt x="271176" y="889855"/>
                </a:lnTo>
                <a:lnTo>
                  <a:pt x="286240" y="858108"/>
                </a:lnTo>
                <a:lnTo>
                  <a:pt x="309170" y="811229"/>
                </a:lnTo>
                <a:lnTo>
                  <a:pt x="334587" y="766874"/>
                </a:lnTo>
                <a:lnTo>
                  <a:pt x="362336" y="724889"/>
                </a:lnTo>
                <a:lnTo>
                  <a:pt x="773261" y="180072"/>
                </a:lnTo>
                <a:lnTo>
                  <a:pt x="562301" y="298123"/>
                </a:lnTo>
                <a:lnTo>
                  <a:pt x="523795" y="321293"/>
                </a:lnTo>
                <a:lnTo>
                  <a:pt x="487108" y="347158"/>
                </a:lnTo>
                <a:lnTo>
                  <a:pt x="447215" y="378813"/>
                </a:lnTo>
                <a:lnTo>
                  <a:pt x="408088" y="411309"/>
                </a:lnTo>
                <a:lnTo>
                  <a:pt x="369843" y="444761"/>
                </a:lnTo>
                <a:lnTo>
                  <a:pt x="332594" y="479286"/>
                </a:lnTo>
                <a:lnTo>
                  <a:pt x="296457" y="514998"/>
                </a:lnTo>
                <a:lnTo>
                  <a:pt x="261547" y="552012"/>
                </a:lnTo>
                <a:lnTo>
                  <a:pt x="227980" y="590443"/>
                </a:lnTo>
                <a:lnTo>
                  <a:pt x="195782" y="630606"/>
                </a:lnTo>
                <a:close/>
              </a:path>
              <a:path w="1350644" h="1924684">
                <a:moveTo>
                  <a:pt x="815655" y="489088"/>
                </a:moveTo>
                <a:lnTo>
                  <a:pt x="849510" y="542934"/>
                </a:lnTo>
                <a:lnTo>
                  <a:pt x="897156" y="579137"/>
                </a:lnTo>
                <a:lnTo>
                  <a:pt x="924833" y="588140"/>
                </a:lnTo>
                <a:lnTo>
                  <a:pt x="937667" y="584558"/>
                </a:lnTo>
                <a:lnTo>
                  <a:pt x="950648" y="575037"/>
                </a:lnTo>
                <a:lnTo>
                  <a:pt x="976319" y="551147"/>
                </a:lnTo>
                <a:lnTo>
                  <a:pt x="1028342" y="504061"/>
                </a:lnTo>
                <a:lnTo>
                  <a:pt x="1333991" y="207520"/>
                </a:lnTo>
                <a:lnTo>
                  <a:pt x="1350446" y="187836"/>
                </a:lnTo>
                <a:lnTo>
                  <a:pt x="1340609" y="162960"/>
                </a:lnTo>
                <a:lnTo>
                  <a:pt x="1310813" y="125368"/>
                </a:lnTo>
                <a:lnTo>
                  <a:pt x="1277678" y="107098"/>
                </a:lnTo>
                <a:lnTo>
                  <a:pt x="1270182" y="102451"/>
                </a:lnTo>
                <a:lnTo>
                  <a:pt x="1263177" y="97032"/>
                </a:lnTo>
                <a:lnTo>
                  <a:pt x="1256842" y="91064"/>
                </a:lnTo>
                <a:lnTo>
                  <a:pt x="1230889" y="69810"/>
                </a:lnTo>
                <a:lnTo>
                  <a:pt x="1202309" y="56385"/>
                </a:lnTo>
                <a:lnTo>
                  <a:pt x="1171375" y="50150"/>
                </a:lnTo>
                <a:lnTo>
                  <a:pt x="1168106" y="50182"/>
                </a:lnTo>
                <a:lnTo>
                  <a:pt x="1001244" y="271372"/>
                </a:lnTo>
                <a:lnTo>
                  <a:pt x="815655" y="489088"/>
                </a:lnTo>
                <a:close/>
              </a:path>
              <a:path w="1350644" h="1924684">
                <a:moveTo>
                  <a:pt x="773261" y="180072"/>
                </a:moveTo>
                <a:lnTo>
                  <a:pt x="392263" y="685118"/>
                </a:lnTo>
                <a:lnTo>
                  <a:pt x="424214" y="647405"/>
                </a:lnTo>
                <a:lnTo>
                  <a:pt x="458033" y="611595"/>
                </a:lnTo>
                <a:lnTo>
                  <a:pt x="493568" y="577533"/>
                </a:lnTo>
                <a:lnTo>
                  <a:pt x="530662" y="545062"/>
                </a:lnTo>
                <a:lnTo>
                  <a:pt x="569162" y="514029"/>
                </a:lnTo>
                <a:lnTo>
                  <a:pt x="608914" y="484277"/>
                </a:lnTo>
                <a:lnTo>
                  <a:pt x="649763" y="455651"/>
                </a:lnTo>
                <a:lnTo>
                  <a:pt x="691555" y="427995"/>
                </a:lnTo>
                <a:lnTo>
                  <a:pt x="734135" y="401154"/>
                </a:lnTo>
                <a:lnTo>
                  <a:pt x="777349" y="374973"/>
                </a:lnTo>
                <a:lnTo>
                  <a:pt x="822027" y="349604"/>
                </a:lnTo>
                <a:lnTo>
                  <a:pt x="867495" y="325583"/>
                </a:lnTo>
                <a:lnTo>
                  <a:pt x="959094" y="278734"/>
                </a:lnTo>
                <a:lnTo>
                  <a:pt x="988385" y="270634"/>
                </a:lnTo>
                <a:lnTo>
                  <a:pt x="1001244" y="271372"/>
                </a:lnTo>
                <a:lnTo>
                  <a:pt x="1168106" y="50182"/>
                </a:lnTo>
                <a:lnTo>
                  <a:pt x="1138357" y="50468"/>
                </a:lnTo>
                <a:lnTo>
                  <a:pt x="1086060" y="55965"/>
                </a:lnTo>
                <a:lnTo>
                  <a:pt x="981476" y="67506"/>
                </a:lnTo>
                <a:lnTo>
                  <a:pt x="929137" y="72700"/>
                </a:lnTo>
                <a:lnTo>
                  <a:pt x="901755" y="74852"/>
                </a:lnTo>
                <a:lnTo>
                  <a:pt x="874269" y="76204"/>
                </a:lnTo>
                <a:lnTo>
                  <a:pt x="864743" y="76358"/>
                </a:lnTo>
                <a:lnTo>
                  <a:pt x="796110" y="167337"/>
                </a:lnTo>
                <a:lnTo>
                  <a:pt x="773261" y="180072"/>
                </a:lnTo>
                <a:close/>
              </a:path>
              <a:path w="1350644" h="1924684">
                <a:moveTo>
                  <a:pt x="626864" y="3390"/>
                </a:moveTo>
                <a:lnTo>
                  <a:pt x="622061" y="17090"/>
                </a:lnTo>
                <a:lnTo>
                  <a:pt x="623580" y="28275"/>
                </a:lnTo>
                <a:lnTo>
                  <a:pt x="629351" y="37494"/>
                </a:lnTo>
                <a:lnTo>
                  <a:pt x="663815" y="68082"/>
                </a:lnTo>
                <a:lnTo>
                  <a:pt x="717534" y="112809"/>
                </a:lnTo>
                <a:lnTo>
                  <a:pt x="747403" y="136653"/>
                </a:lnTo>
                <a:lnTo>
                  <a:pt x="781259" y="158373"/>
                </a:lnTo>
                <a:lnTo>
                  <a:pt x="796110" y="167337"/>
                </a:lnTo>
                <a:lnTo>
                  <a:pt x="864743" y="76358"/>
                </a:lnTo>
                <a:lnTo>
                  <a:pt x="846776" y="76648"/>
                </a:lnTo>
                <a:lnTo>
                  <a:pt x="819372" y="76076"/>
                </a:lnTo>
                <a:lnTo>
                  <a:pt x="761338" y="63590"/>
                </a:lnTo>
                <a:lnTo>
                  <a:pt x="709701" y="30865"/>
                </a:lnTo>
                <a:lnTo>
                  <a:pt x="692046" y="16589"/>
                </a:lnTo>
                <a:lnTo>
                  <a:pt x="672325" y="5271"/>
                </a:lnTo>
                <a:lnTo>
                  <a:pt x="650736" y="0"/>
                </a:lnTo>
                <a:lnTo>
                  <a:pt x="626864" y="3390"/>
                </a:lnTo>
                <a:close/>
              </a:path>
            </a:pathLst>
          </a:custGeom>
          <a:solidFill>
            <a:srgbClr val="FFFFFF"/>
          </a:solidFill>
        </p:spPr>
        <p:txBody>
          <a:bodyPr wrap="square" lIns="0" tIns="0" rIns="0" bIns="0" rtlCol="0"/>
          <a:lstStyle/>
          <a:p/>
        </p:txBody>
      </p:sp>
      <p:sp>
        <p:nvSpPr>
          <p:cNvPr id="15" name="object 15"/>
          <p:cNvSpPr txBox="1"/>
          <p:nvPr/>
        </p:nvSpPr>
        <p:spPr>
          <a:xfrm>
            <a:off x="2180406" y="2840301"/>
            <a:ext cx="16262985" cy="4725670"/>
          </a:xfrm>
          <a:prstGeom prst="rect">
            <a:avLst/>
          </a:prstGeom>
        </p:spPr>
        <p:txBody>
          <a:bodyPr wrap="square" lIns="0" tIns="15240" rIns="0" bIns="0" rtlCol="0" vert="horz">
            <a:spAutoFit/>
          </a:bodyPr>
          <a:lstStyle/>
          <a:p>
            <a:pPr marL="12700">
              <a:lnSpc>
                <a:spcPct val="100000"/>
              </a:lnSpc>
              <a:spcBef>
                <a:spcPts val="120"/>
              </a:spcBef>
            </a:pPr>
            <a:r>
              <a:rPr dirty="0" sz="3550">
                <a:solidFill>
                  <a:srgbClr val="FFFFFF"/>
                </a:solidFill>
                <a:latin typeface="Arial"/>
                <a:cs typeface="Arial"/>
              </a:rPr>
              <a:t>It </a:t>
            </a:r>
            <a:r>
              <a:rPr dirty="0" sz="3550" spc="5">
                <a:solidFill>
                  <a:srgbClr val="FFFFFF"/>
                </a:solidFill>
                <a:latin typeface="Arial"/>
                <a:cs typeface="Arial"/>
              </a:rPr>
              <a:t>is the most up-to-date information center showing the </a:t>
            </a:r>
            <a:r>
              <a:rPr dirty="0" u="heavy" sz="3550" spc="-1980">
                <a:solidFill>
                  <a:srgbClr val="FFFFFF"/>
                </a:solidFill>
                <a:uFill>
                  <a:solidFill>
                    <a:srgbClr val="FFFFFF"/>
                  </a:solidFill>
                </a:uFill>
                <a:latin typeface="Arial"/>
                <a:cs typeface="Arial"/>
              </a:rPr>
              <a:t>b</a:t>
            </a:r>
            <a:r>
              <a:rPr dirty="0" sz="3550" spc="1015">
                <a:solidFill>
                  <a:srgbClr val="FFFFFF"/>
                </a:solidFill>
                <a:latin typeface="Arial"/>
                <a:cs typeface="Arial"/>
              </a:rPr>
              <a:t> </a:t>
            </a:r>
            <a:r>
              <a:rPr dirty="0" u="heavy" sz="3550" spc="5">
                <a:solidFill>
                  <a:srgbClr val="FFFFFF"/>
                </a:solidFill>
                <a:uFill>
                  <a:solidFill>
                    <a:srgbClr val="FFFFFF"/>
                  </a:solidFill>
                </a:uFill>
                <a:latin typeface="Arial"/>
                <a:cs typeface="Arial"/>
              </a:rPr>
              <a:t>ehavioral</a:t>
            </a:r>
            <a:r>
              <a:rPr dirty="0" u="heavy" sz="3550" spc="15">
                <a:solidFill>
                  <a:srgbClr val="FFFFFF"/>
                </a:solidFill>
                <a:uFill>
                  <a:solidFill>
                    <a:srgbClr val="FFFFFF"/>
                  </a:solidFill>
                </a:uFill>
                <a:latin typeface="Arial"/>
                <a:cs typeface="Arial"/>
              </a:rPr>
              <a:t> </a:t>
            </a:r>
            <a:r>
              <a:rPr dirty="0" u="heavy" sz="3550" spc="5">
                <a:solidFill>
                  <a:srgbClr val="FFFFFF"/>
                </a:solidFill>
                <a:uFill>
                  <a:solidFill>
                    <a:srgbClr val="FFFFFF"/>
                  </a:solidFill>
                </a:uFill>
                <a:latin typeface="Arial"/>
                <a:cs typeface="Arial"/>
              </a:rPr>
              <a:t>anatom</a:t>
            </a:r>
            <a:r>
              <a:rPr dirty="0" sz="3550" spc="5">
                <a:solidFill>
                  <a:srgbClr val="FFFFFF"/>
                </a:solidFill>
                <a:latin typeface="Arial"/>
                <a:cs typeface="Arial"/>
              </a:rPr>
              <a:t>y</a:t>
            </a:r>
            <a:endParaRPr sz="3550">
              <a:latin typeface="Arial"/>
              <a:cs typeface="Arial"/>
            </a:endParaRPr>
          </a:p>
          <a:p>
            <a:pPr>
              <a:lnSpc>
                <a:spcPct val="100000"/>
              </a:lnSpc>
              <a:spcBef>
                <a:spcPts val="10"/>
              </a:spcBef>
            </a:pPr>
            <a:endParaRPr sz="3400">
              <a:latin typeface="Arial"/>
              <a:cs typeface="Arial"/>
            </a:endParaRPr>
          </a:p>
          <a:p>
            <a:pPr marL="12700">
              <a:lnSpc>
                <a:spcPct val="100000"/>
              </a:lnSpc>
            </a:pPr>
            <a:r>
              <a:rPr dirty="0" sz="3550" spc="5">
                <a:solidFill>
                  <a:srgbClr val="FFFFFF"/>
                </a:solidFill>
                <a:latin typeface="Arial"/>
                <a:cs typeface="Arial"/>
              </a:rPr>
              <a:t>of </a:t>
            </a:r>
            <a:r>
              <a:rPr dirty="0" sz="3550" spc="10">
                <a:solidFill>
                  <a:srgbClr val="FFFFFF"/>
                </a:solidFill>
                <a:latin typeface="Arial"/>
                <a:cs typeface="Arial"/>
              </a:rPr>
              <a:t>an</a:t>
            </a:r>
            <a:r>
              <a:rPr dirty="0" sz="3550">
                <a:solidFill>
                  <a:srgbClr val="FFFFFF"/>
                </a:solidFill>
                <a:latin typeface="Arial"/>
                <a:cs typeface="Arial"/>
              </a:rPr>
              <a:t> </a:t>
            </a:r>
            <a:r>
              <a:rPr dirty="0" sz="3550" spc="5">
                <a:solidFill>
                  <a:srgbClr val="FFFFFF"/>
                </a:solidFill>
                <a:latin typeface="Arial"/>
                <a:cs typeface="Arial"/>
              </a:rPr>
              <a:t>attack.</a:t>
            </a:r>
            <a:endParaRPr sz="3550">
              <a:latin typeface="Arial"/>
              <a:cs typeface="Arial"/>
            </a:endParaRPr>
          </a:p>
          <a:p>
            <a:pPr>
              <a:lnSpc>
                <a:spcPct val="100000"/>
              </a:lnSpc>
              <a:spcBef>
                <a:spcPts val="10"/>
              </a:spcBef>
            </a:pPr>
            <a:endParaRPr sz="3400">
              <a:latin typeface="Arial"/>
              <a:cs typeface="Arial"/>
            </a:endParaRPr>
          </a:p>
          <a:p>
            <a:pPr marL="12700">
              <a:lnSpc>
                <a:spcPts val="4125"/>
              </a:lnSpc>
              <a:spcBef>
                <a:spcPts val="5"/>
              </a:spcBef>
            </a:pPr>
            <a:r>
              <a:rPr dirty="0" sz="3550">
                <a:solidFill>
                  <a:srgbClr val="FFFFFF"/>
                </a:solidFill>
                <a:latin typeface="Arial"/>
                <a:cs typeface="Arial"/>
              </a:rPr>
              <a:t>It </a:t>
            </a:r>
            <a:r>
              <a:rPr dirty="0" sz="3550" spc="10">
                <a:solidFill>
                  <a:srgbClr val="FFFFFF"/>
                </a:solidFill>
                <a:latin typeface="Arial"/>
                <a:cs typeface="Arial"/>
              </a:rPr>
              <a:t>was </a:t>
            </a:r>
            <a:r>
              <a:rPr dirty="0" sz="3550" spc="5">
                <a:solidFill>
                  <a:srgbClr val="FFFFFF"/>
                </a:solidFill>
                <a:latin typeface="Arial"/>
                <a:cs typeface="Arial"/>
              </a:rPr>
              <a:t>formed by observing attacks that occurred in the real</a:t>
            </a:r>
            <a:r>
              <a:rPr dirty="0" sz="3550">
                <a:solidFill>
                  <a:srgbClr val="FFFFFF"/>
                </a:solidFill>
                <a:latin typeface="Arial"/>
                <a:cs typeface="Arial"/>
              </a:rPr>
              <a:t> </a:t>
            </a:r>
            <a:r>
              <a:rPr dirty="0" sz="3550" spc="5">
                <a:solidFill>
                  <a:srgbClr val="FFFFFF"/>
                </a:solidFill>
                <a:latin typeface="Arial"/>
                <a:cs typeface="Arial"/>
              </a:rPr>
              <a:t>world.</a:t>
            </a:r>
            <a:endParaRPr sz="3550">
              <a:latin typeface="Arial"/>
              <a:cs typeface="Arial"/>
            </a:endParaRPr>
          </a:p>
          <a:p>
            <a:pPr marL="13926819">
              <a:lnSpc>
                <a:spcPts val="4004"/>
              </a:lnSpc>
            </a:pPr>
            <a:r>
              <a:rPr dirty="0" sz="3450">
                <a:solidFill>
                  <a:srgbClr val="FF1616"/>
                </a:solidFill>
                <a:latin typeface="Arial"/>
                <a:cs typeface="Arial"/>
              </a:rPr>
              <a:t>Take </a:t>
            </a:r>
            <a:r>
              <a:rPr dirty="0" sz="3450" spc="5">
                <a:solidFill>
                  <a:srgbClr val="FF1616"/>
                </a:solidFill>
                <a:latin typeface="Arial"/>
                <a:cs typeface="Arial"/>
              </a:rPr>
              <a:t>a</a:t>
            </a:r>
            <a:r>
              <a:rPr dirty="0" sz="3450" spc="-65">
                <a:solidFill>
                  <a:srgbClr val="FF1616"/>
                </a:solidFill>
                <a:latin typeface="Arial"/>
                <a:cs typeface="Arial"/>
              </a:rPr>
              <a:t> </a:t>
            </a:r>
            <a:r>
              <a:rPr dirty="0" sz="3450">
                <a:solidFill>
                  <a:srgbClr val="FF1616"/>
                </a:solidFill>
                <a:latin typeface="Arial"/>
                <a:cs typeface="Arial"/>
              </a:rPr>
              <a:t>Test</a:t>
            </a:r>
            <a:endParaRPr sz="3450">
              <a:latin typeface="Arial"/>
              <a:cs typeface="Arial"/>
            </a:endParaRPr>
          </a:p>
          <a:p>
            <a:pPr marL="12700">
              <a:lnSpc>
                <a:spcPct val="100000"/>
              </a:lnSpc>
              <a:spcBef>
                <a:spcPts val="50"/>
              </a:spcBef>
            </a:pPr>
            <a:r>
              <a:rPr dirty="0" sz="3550">
                <a:solidFill>
                  <a:srgbClr val="FFFFFF"/>
                </a:solidFill>
                <a:latin typeface="Arial"/>
                <a:cs typeface="Arial"/>
              </a:rPr>
              <a:t>It </a:t>
            </a:r>
            <a:r>
              <a:rPr dirty="0" sz="3550" spc="5">
                <a:solidFill>
                  <a:srgbClr val="FFFFFF"/>
                </a:solidFill>
                <a:latin typeface="Arial"/>
                <a:cs typeface="Arial"/>
              </a:rPr>
              <a:t>is based </a:t>
            </a:r>
            <a:r>
              <a:rPr dirty="0" sz="3550" spc="10">
                <a:solidFill>
                  <a:srgbClr val="FFFFFF"/>
                </a:solidFill>
                <a:latin typeface="Arial"/>
                <a:cs typeface="Arial"/>
              </a:rPr>
              <a:t>on </a:t>
            </a:r>
            <a:r>
              <a:rPr dirty="0" sz="3550" spc="5" b="1">
                <a:solidFill>
                  <a:srgbClr val="FFFFFF"/>
                </a:solidFill>
                <a:latin typeface="Arimo"/>
                <a:cs typeface="Arimo"/>
              </a:rPr>
              <a:t>tactics, technique </a:t>
            </a:r>
            <a:r>
              <a:rPr dirty="0" sz="3550" spc="10" b="1">
                <a:solidFill>
                  <a:srgbClr val="FFFFFF"/>
                </a:solidFill>
                <a:latin typeface="Arimo"/>
                <a:cs typeface="Arimo"/>
              </a:rPr>
              <a:t>and</a:t>
            </a:r>
            <a:r>
              <a:rPr dirty="0" sz="3550" b="1">
                <a:solidFill>
                  <a:srgbClr val="FFFFFF"/>
                </a:solidFill>
                <a:latin typeface="Arimo"/>
                <a:cs typeface="Arimo"/>
              </a:rPr>
              <a:t> </a:t>
            </a:r>
            <a:r>
              <a:rPr dirty="0" sz="3550" spc="5" b="1">
                <a:solidFill>
                  <a:srgbClr val="FFFFFF"/>
                </a:solidFill>
                <a:latin typeface="Arimo"/>
                <a:cs typeface="Arimo"/>
              </a:rPr>
              <a:t>procedure.</a:t>
            </a:r>
            <a:endParaRPr sz="3550">
              <a:latin typeface="Arimo"/>
              <a:cs typeface="Arimo"/>
            </a:endParaRPr>
          </a:p>
          <a:p>
            <a:pPr>
              <a:lnSpc>
                <a:spcPct val="100000"/>
              </a:lnSpc>
              <a:spcBef>
                <a:spcPts val="10"/>
              </a:spcBef>
            </a:pPr>
            <a:endParaRPr sz="3400">
              <a:latin typeface="Arimo"/>
              <a:cs typeface="Arimo"/>
            </a:endParaRPr>
          </a:p>
          <a:p>
            <a:pPr marL="12700">
              <a:lnSpc>
                <a:spcPct val="100000"/>
              </a:lnSpc>
            </a:pPr>
            <a:r>
              <a:rPr dirty="0" sz="3550">
                <a:solidFill>
                  <a:srgbClr val="FFFFFF"/>
                </a:solidFill>
                <a:latin typeface="Arial"/>
                <a:cs typeface="Arial"/>
              </a:rPr>
              <a:t>It </a:t>
            </a:r>
            <a:r>
              <a:rPr dirty="0" sz="3550" spc="5">
                <a:solidFill>
                  <a:srgbClr val="FFFFFF"/>
                </a:solidFill>
                <a:latin typeface="Arial"/>
                <a:cs typeface="Arial"/>
              </a:rPr>
              <a:t>is </a:t>
            </a:r>
            <a:r>
              <a:rPr dirty="0" sz="3550" spc="10">
                <a:solidFill>
                  <a:srgbClr val="FFFFFF"/>
                </a:solidFill>
                <a:latin typeface="Arial"/>
                <a:cs typeface="Arial"/>
              </a:rPr>
              <a:t>a </a:t>
            </a:r>
            <a:r>
              <a:rPr dirty="0" sz="3550" spc="5">
                <a:solidFill>
                  <a:srgbClr val="FFFFFF"/>
                </a:solidFill>
                <a:latin typeface="Arial"/>
                <a:cs typeface="Arial"/>
              </a:rPr>
              <a:t>free, open and accessible information</a:t>
            </a:r>
            <a:r>
              <a:rPr dirty="0" sz="3550" spc="-5">
                <a:solidFill>
                  <a:srgbClr val="FFFFFF"/>
                </a:solidFill>
                <a:latin typeface="Arial"/>
                <a:cs typeface="Arial"/>
              </a:rPr>
              <a:t> </a:t>
            </a:r>
            <a:r>
              <a:rPr dirty="0" sz="3550" spc="5">
                <a:solidFill>
                  <a:srgbClr val="FFFFFF"/>
                </a:solidFill>
                <a:latin typeface="Arial"/>
                <a:cs typeface="Arial"/>
              </a:rPr>
              <a:t>center.</a:t>
            </a:r>
            <a:endParaRPr sz="3550">
              <a:latin typeface="Arial"/>
              <a:cs typeface="Arial"/>
            </a:endParaRPr>
          </a:p>
        </p:txBody>
      </p:sp>
      <p:sp>
        <p:nvSpPr>
          <p:cNvPr id="16" name="object 16"/>
          <p:cNvSpPr txBox="1"/>
          <p:nvPr/>
        </p:nvSpPr>
        <p:spPr>
          <a:xfrm>
            <a:off x="15156935" y="8188496"/>
            <a:ext cx="1468755" cy="553720"/>
          </a:xfrm>
          <a:prstGeom prst="rect">
            <a:avLst/>
          </a:prstGeom>
        </p:spPr>
        <p:txBody>
          <a:bodyPr wrap="square" lIns="0" tIns="14605" rIns="0" bIns="0" rtlCol="0" vert="horz">
            <a:spAutoFit/>
          </a:bodyPr>
          <a:lstStyle/>
          <a:p>
            <a:pPr marL="12700">
              <a:lnSpc>
                <a:spcPct val="100000"/>
              </a:lnSpc>
              <a:spcBef>
                <a:spcPts val="115"/>
              </a:spcBef>
            </a:pPr>
            <a:r>
              <a:rPr dirty="0" sz="3450">
                <a:solidFill>
                  <a:srgbClr val="FF1616"/>
                </a:solidFill>
                <a:latin typeface="Arial"/>
                <a:cs typeface="Arial"/>
              </a:rPr>
              <a:t>Fix</a:t>
            </a:r>
            <a:r>
              <a:rPr dirty="0" sz="3450" spc="-65">
                <a:solidFill>
                  <a:srgbClr val="FF1616"/>
                </a:solidFill>
                <a:latin typeface="Arial"/>
                <a:cs typeface="Arial"/>
              </a:rPr>
              <a:t> </a:t>
            </a:r>
            <a:r>
              <a:rPr dirty="0" sz="3450">
                <a:solidFill>
                  <a:srgbClr val="FF1616"/>
                </a:solidFill>
                <a:latin typeface="Arial"/>
                <a:cs typeface="Arial"/>
              </a:rPr>
              <a:t>gap</a:t>
            </a:r>
            <a:endParaRPr sz="3450">
              <a:latin typeface="Arial"/>
              <a:cs typeface="Arial"/>
            </a:endParaRPr>
          </a:p>
        </p:txBody>
      </p:sp>
      <p:sp>
        <p:nvSpPr>
          <p:cNvPr id="17" name="object 17"/>
          <p:cNvSpPr txBox="1"/>
          <p:nvPr/>
        </p:nvSpPr>
        <p:spPr>
          <a:xfrm>
            <a:off x="17816887" y="8100464"/>
            <a:ext cx="1737995" cy="553720"/>
          </a:xfrm>
          <a:prstGeom prst="rect">
            <a:avLst/>
          </a:prstGeom>
        </p:spPr>
        <p:txBody>
          <a:bodyPr wrap="square" lIns="0" tIns="14605" rIns="0" bIns="0" rtlCol="0" vert="horz">
            <a:spAutoFit/>
          </a:bodyPr>
          <a:lstStyle/>
          <a:p>
            <a:pPr marL="12700">
              <a:lnSpc>
                <a:spcPct val="100000"/>
              </a:lnSpc>
              <a:spcBef>
                <a:spcPts val="115"/>
              </a:spcBef>
            </a:pPr>
            <a:r>
              <a:rPr dirty="0" sz="3450">
                <a:solidFill>
                  <a:srgbClr val="FF1616"/>
                </a:solidFill>
                <a:latin typeface="Arial"/>
                <a:cs typeface="Arial"/>
              </a:rPr>
              <a:t>Find</a:t>
            </a:r>
            <a:r>
              <a:rPr dirty="0" sz="3450" spc="-60">
                <a:solidFill>
                  <a:srgbClr val="FF1616"/>
                </a:solidFill>
                <a:latin typeface="Arial"/>
                <a:cs typeface="Arial"/>
              </a:rPr>
              <a:t> </a:t>
            </a:r>
            <a:r>
              <a:rPr dirty="0" sz="3450">
                <a:solidFill>
                  <a:srgbClr val="FF1616"/>
                </a:solidFill>
                <a:latin typeface="Arial"/>
                <a:cs typeface="Arial"/>
              </a:rPr>
              <a:t>gap</a:t>
            </a:r>
            <a:endParaRPr sz="345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4211935"/>
          </a:xfrm>
          <a:custGeom>
            <a:avLst/>
            <a:gdLst/>
            <a:ahLst/>
            <a:cxnLst/>
            <a:rect l="l" t="t" r="r" b="b"/>
            <a:pathLst>
              <a:path w="20104100" h="14211935">
                <a:moveTo>
                  <a:pt x="20104100" y="14211673"/>
                </a:moveTo>
                <a:lnTo>
                  <a:pt x="0" y="14211673"/>
                </a:lnTo>
                <a:lnTo>
                  <a:pt x="0" y="0"/>
                </a:lnTo>
                <a:lnTo>
                  <a:pt x="20104100" y="0"/>
                </a:lnTo>
                <a:lnTo>
                  <a:pt x="20104100" y="14211673"/>
                </a:lnTo>
                <a:close/>
              </a:path>
            </a:pathLst>
          </a:custGeom>
          <a:solidFill>
            <a:srgbClr val="0D1125"/>
          </a:solidFill>
        </p:spPr>
        <p:txBody>
          <a:bodyPr wrap="square" lIns="0" tIns="0" rIns="0" bIns="0" rtlCol="0"/>
          <a:lstStyle/>
          <a:p/>
        </p:txBody>
      </p:sp>
      <p:sp>
        <p:nvSpPr>
          <p:cNvPr id="3" name="object 3"/>
          <p:cNvSpPr/>
          <p:nvPr/>
        </p:nvSpPr>
        <p:spPr>
          <a:xfrm>
            <a:off x="1887470" y="3423149"/>
            <a:ext cx="143301" cy="143301"/>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1887470" y="4748693"/>
            <a:ext cx="143301" cy="143301"/>
          </a:xfrm>
          <a:prstGeom prst="rect">
            <a:avLst/>
          </a:prstGeom>
          <a:blipFill>
            <a:blip r:embed="rId3" cstate="print"/>
            <a:stretch>
              <a:fillRect/>
            </a:stretch>
          </a:blipFill>
        </p:spPr>
        <p:txBody>
          <a:bodyPr wrap="square" lIns="0" tIns="0" rIns="0" bIns="0" rtlCol="0"/>
          <a:lstStyle/>
          <a:p/>
        </p:txBody>
      </p:sp>
      <p:sp>
        <p:nvSpPr>
          <p:cNvPr id="5" name="object 5"/>
          <p:cNvSpPr/>
          <p:nvPr/>
        </p:nvSpPr>
        <p:spPr>
          <a:xfrm>
            <a:off x="1887470" y="9388095"/>
            <a:ext cx="143301" cy="143301"/>
          </a:xfrm>
          <a:prstGeom prst="rect">
            <a:avLst/>
          </a:prstGeom>
          <a:blipFill>
            <a:blip r:embed="rId3" cstate="print"/>
            <a:stretch>
              <a:fillRect/>
            </a:stretch>
          </a:blipFill>
        </p:spPr>
        <p:txBody>
          <a:bodyPr wrap="square" lIns="0" tIns="0" rIns="0" bIns="0" rtlCol="0"/>
          <a:lstStyle/>
          <a:p/>
        </p:txBody>
      </p:sp>
      <p:sp>
        <p:nvSpPr>
          <p:cNvPr id="6" name="object 6"/>
          <p:cNvSpPr txBox="1"/>
          <p:nvPr/>
        </p:nvSpPr>
        <p:spPr>
          <a:xfrm>
            <a:off x="2220990" y="3147759"/>
            <a:ext cx="16477615" cy="8552180"/>
          </a:xfrm>
          <a:prstGeom prst="rect">
            <a:avLst/>
          </a:prstGeom>
        </p:spPr>
        <p:txBody>
          <a:bodyPr wrap="square" lIns="0" tIns="13970" rIns="0" bIns="0" rtlCol="0" vert="horz">
            <a:spAutoFit/>
          </a:bodyPr>
          <a:lstStyle/>
          <a:p>
            <a:pPr algn="just" marL="12700">
              <a:lnSpc>
                <a:spcPct val="100000"/>
              </a:lnSpc>
              <a:spcBef>
                <a:spcPts val="110"/>
              </a:spcBef>
            </a:pPr>
            <a:r>
              <a:rPr dirty="0" sz="3750">
                <a:solidFill>
                  <a:srgbClr val="FFFFFF"/>
                </a:solidFill>
                <a:latin typeface="Arial"/>
                <a:cs typeface="Arial"/>
              </a:rPr>
              <a:t>ATT&amp;CK stands for adversarial tactics, techniques, and common</a:t>
            </a:r>
            <a:r>
              <a:rPr dirty="0" sz="3750" spc="20">
                <a:solidFill>
                  <a:srgbClr val="FFFFFF"/>
                </a:solidFill>
                <a:latin typeface="Arial"/>
                <a:cs typeface="Arial"/>
              </a:rPr>
              <a:t> </a:t>
            </a:r>
            <a:r>
              <a:rPr dirty="0" sz="3750">
                <a:solidFill>
                  <a:srgbClr val="FFFFFF"/>
                </a:solidFill>
                <a:latin typeface="Arial"/>
                <a:cs typeface="Arial"/>
              </a:rPr>
              <a:t>knowledge.</a:t>
            </a:r>
            <a:endParaRPr sz="3750">
              <a:latin typeface="Arial"/>
              <a:cs typeface="Arial"/>
            </a:endParaRPr>
          </a:p>
          <a:p>
            <a:pPr>
              <a:lnSpc>
                <a:spcPct val="100000"/>
              </a:lnSpc>
              <a:spcBef>
                <a:spcPts val="40"/>
              </a:spcBef>
            </a:pPr>
            <a:endParaRPr sz="4500">
              <a:latin typeface="Arial"/>
              <a:cs typeface="Arial"/>
            </a:endParaRPr>
          </a:p>
          <a:p>
            <a:pPr algn="just" marL="12700" marR="5080">
              <a:lnSpc>
                <a:spcPct val="115999"/>
              </a:lnSpc>
            </a:pPr>
            <a:r>
              <a:rPr dirty="0" sz="3750">
                <a:solidFill>
                  <a:srgbClr val="FF1616"/>
                </a:solidFill>
                <a:latin typeface="Arial"/>
                <a:cs typeface="Arial"/>
              </a:rPr>
              <a:t>TT&gt;Tactics and Techniquies </a:t>
            </a:r>
            <a:r>
              <a:rPr dirty="0" sz="3750">
                <a:solidFill>
                  <a:srgbClr val="FFFFFF"/>
                </a:solidFill>
                <a:latin typeface="Arial"/>
                <a:cs typeface="Arial"/>
              </a:rPr>
              <a:t>is </a:t>
            </a:r>
            <a:r>
              <a:rPr dirty="0" sz="3750" spc="5">
                <a:solidFill>
                  <a:srgbClr val="FFFFFF"/>
                </a:solidFill>
                <a:latin typeface="Arial"/>
                <a:cs typeface="Arial"/>
              </a:rPr>
              <a:t>a </a:t>
            </a:r>
            <a:r>
              <a:rPr dirty="0" sz="3750">
                <a:solidFill>
                  <a:srgbClr val="FFFFFF"/>
                </a:solidFill>
                <a:latin typeface="Arial"/>
                <a:cs typeface="Arial"/>
              </a:rPr>
              <a:t>modern way of looking at cyberattacks.  Rather than looking at the results of an atack,aka an indicator of  compromise(IoC), security analysts should look at the tactics and techniquies  that indicate an attack is progress. Tactics are the why of an attack  techniquie. Techniques represent how an adversary achieves </a:t>
            </a:r>
            <a:r>
              <a:rPr dirty="0" sz="3750" spc="5">
                <a:solidFill>
                  <a:srgbClr val="FFFFFF"/>
                </a:solidFill>
                <a:latin typeface="Arial"/>
                <a:cs typeface="Arial"/>
              </a:rPr>
              <a:t>a </a:t>
            </a:r>
            <a:r>
              <a:rPr dirty="0" sz="3750">
                <a:solidFill>
                  <a:srgbClr val="FFFFFF"/>
                </a:solidFill>
                <a:latin typeface="Arial"/>
                <a:cs typeface="Arial"/>
              </a:rPr>
              <a:t>tactical  objective by performing an</a:t>
            </a:r>
            <a:r>
              <a:rPr dirty="0" sz="3750" spc="-5">
                <a:solidFill>
                  <a:srgbClr val="FFFFFF"/>
                </a:solidFill>
                <a:latin typeface="Arial"/>
                <a:cs typeface="Arial"/>
              </a:rPr>
              <a:t> </a:t>
            </a:r>
            <a:r>
              <a:rPr dirty="0" sz="3750">
                <a:solidFill>
                  <a:srgbClr val="FFFFFF"/>
                </a:solidFill>
                <a:latin typeface="Arial"/>
                <a:cs typeface="Arial"/>
              </a:rPr>
              <a:t>action.</a:t>
            </a:r>
            <a:endParaRPr sz="3750">
              <a:latin typeface="Arial"/>
              <a:cs typeface="Arial"/>
            </a:endParaRPr>
          </a:p>
          <a:p>
            <a:pPr>
              <a:lnSpc>
                <a:spcPct val="100000"/>
              </a:lnSpc>
              <a:spcBef>
                <a:spcPts val="45"/>
              </a:spcBef>
            </a:pPr>
            <a:endParaRPr sz="4500">
              <a:latin typeface="Arial"/>
              <a:cs typeface="Arial"/>
            </a:endParaRPr>
          </a:p>
          <a:p>
            <a:pPr algn="just" marL="12700" marR="6985">
              <a:lnSpc>
                <a:spcPct val="115999"/>
              </a:lnSpc>
            </a:pPr>
            <a:r>
              <a:rPr dirty="0" sz="3750">
                <a:solidFill>
                  <a:srgbClr val="FF1616"/>
                </a:solidFill>
                <a:latin typeface="Arial"/>
                <a:cs typeface="Arial"/>
              </a:rPr>
              <a:t>CK&gt;Common Knowledge </a:t>
            </a:r>
            <a:r>
              <a:rPr dirty="0" sz="3750">
                <a:solidFill>
                  <a:srgbClr val="FFFFFF"/>
                </a:solidFill>
                <a:latin typeface="Arial"/>
                <a:cs typeface="Arial"/>
              </a:rPr>
              <a:t>is the documented use of tactics and techniques by  adversaries. Essentially, common knowledge is the documentattion of  procedures. Those familiar with cybersecurity may be familiar with the term  "tactics, teechniques, and procedures", or</a:t>
            </a:r>
            <a:r>
              <a:rPr dirty="0" sz="3750" spc="-5">
                <a:solidFill>
                  <a:srgbClr val="FFFFFF"/>
                </a:solidFill>
                <a:latin typeface="Arial"/>
                <a:cs typeface="Arial"/>
              </a:rPr>
              <a:t> </a:t>
            </a:r>
            <a:r>
              <a:rPr dirty="0" sz="3750">
                <a:solidFill>
                  <a:srgbClr val="FFFFFF"/>
                </a:solidFill>
                <a:latin typeface="Arial"/>
                <a:cs typeface="Arial"/>
              </a:rPr>
              <a:t>TTP.</a:t>
            </a:r>
            <a:endParaRPr sz="3750">
              <a:latin typeface="Arial"/>
              <a:cs typeface="Arial"/>
            </a:endParaRPr>
          </a:p>
        </p:txBody>
      </p:sp>
      <p:sp>
        <p:nvSpPr>
          <p:cNvPr id="7" name="object 7"/>
          <p:cNvSpPr txBox="1">
            <a:spLocks noGrp="1"/>
          </p:cNvSpPr>
          <p:nvPr>
            <p:ph type="title"/>
          </p:nvPr>
        </p:nvSpPr>
        <p:spPr>
          <a:xfrm>
            <a:off x="1829848" y="1351151"/>
            <a:ext cx="12089130" cy="1115060"/>
          </a:xfrm>
          <a:prstGeom prst="rect"/>
        </p:spPr>
        <p:txBody>
          <a:bodyPr wrap="square" lIns="0" tIns="12065" rIns="0" bIns="0" rtlCol="0" vert="horz">
            <a:spAutoFit/>
          </a:bodyPr>
          <a:lstStyle/>
          <a:p>
            <a:pPr marL="12700">
              <a:lnSpc>
                <a:spcPct val="100000"/>
              </a:lnSpc>
              <a:spcBef>
                <a:spcPts val="95"/>
              </a:spcBef>
            </a:pPr>
            <a:r>
              <a:rPr dirty="0" sz="7150" spc="-10">
                <a:solidFill>
                  <a:srgbClr val="FFFF00"/>
                </a:solidFill>
                <a:latin typeface="DejaVu Serif"/>
                <a:cs typeface="DejaVu Serif"/>
              </a:rPr>
              <a:t>Understanding</a:t>
            </a:r>
            <a:r>
              <a:rPr dirty="0" sz="7150" spc="-35">
                <a:solidFill>
                  <a:srgbClr val="FFFF00"/>
                </a:solidFill>
                <a:latin typeface="DejaVu Serif"/>
                <a:cs typeface="DejaVu Serif"/>
              </a:rPr>
              <a:t> </a:t>
            </a:r>
            <a:r>
              <a:rPr dirty="0" sz="7150" spc="-10">
                <a:solidFill>
                  <a:srgbClr val="FFFF00"/>
                </a:solidFill>
                <a:latin typeface="DejaVu Serif"/>
                <a:cs typeface="DejaVu Serif"/>
              </a:rPr>
              <a:t>"ATT&amp;CK"</a:t>
            </a:r>
            <a:endParaRPr sz="7150">
              <a:latin typeface="DejaVu Serif"/>
              <a:cs typeface="DejaVu Serif"/>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018297"/>
            <a:ext cx="1905" cy="2091055"/>
          </a:xfrm>
          <a:custGeom>
            <a:avLst/>
            <a:gdLst/>
            <a:ahLst/>
            <a:cxnLst/>
            <a:rect l="l" t="t" r="r" b="b"/>
            <a:pathLst>
              <a:path w="1905" h="2091054">
                <a:moveTo>
                  <a:pt x="0" y="2090869"/>
                </a:moveTo>
                <a:lnTo>
                  <a:pt x="0" y="0"/>
                </a:lnTo>
                <a:lnTo>
                  <a:pt x="1547" y="0"/>
                </a:lnTo>
                <a:lnTo>
                  <a:pt x="1547" y="2090869"/>
                </a:lnTo>
                <a:lnTo>
                  <a:pt x="0" y="2090869"/>
                </a:lnTo>
                <a:close/>
              </a:path>
            </a:pathLst>
          </a:custGeom>
          <a:solidFill>
            <a:srgbClr val="535353"/>
          </a:solidFill>
        </p:spPr>
        <p:txBody>
          <a:bodyPr wrap="square" lIns="0" tIns="0" rIns="0" bIns="0" rtlCol="0"/>
          <a:lstStyle/>
          <a:p/>
        </p:txBody>
      </p:sp>
      <p:grpSp>
        <p:nvGrpSpPr>
          <p:cNvPr id="3" name="object 3"/>
          <p:cNvGrpSpPr/>
          <p:nvPr/>
        </p:nvGrpSpPr>
        <p:grpSpPr>
          <a:xfrm>
            <a:off x="0" y="1421747"/>
            <a:ext cx="19453860" cy="12790170"/>
            <a:chOff x="0" y="1421747"/>
            <a:chExt cx="19453860" cy="12790170"/>
          </a:xfrm>
        </p:grpSpPr>
        <p:sp>
          <p:nvSpPr>
            <p:cNvPr id="4" name="object 4"/>
            <p:cNvSpPr/>
            <p:nvPr/>
          </p:nvSpPr>
          <p:spPr>
            <a:xfrm>
              <a:off x="0" y="11873725"/>
              <a:ext cx="1868170" cy="115570"/>
            </a:xfrm>
            <a:custGeom>
              <a:avLst/>
              <a:gdLst/>
              <a:ahLst/>
              <a:cxnLst/>
              <a:rect l="l" t="t" r="r" b="b"/>
              <a:pathLst>
                <a:path w="1868170" h="115570">
                  <a:moveTo>
                    <a:pt x="1810522" y="115350"/>
                  </a:moveTo>
                  <a:lnTo>
                    <a:pt x="0" y="115350"/>
                  </a:lnTo>
                  <a:lnTo>
                    <a:pt x="0" y="855"/>
                  </a:lnTo>
                  <a:lnTo>
                    <a:pt x="1393918" y="0"/>
                  </a:lnTo>
                  <a:lnTo>
                    <a:pt x="1810522" y="0"/>
                  </a:lnTo>
                  <a:lnTo>
                    <a:pt x="1832883" y="4481"/>
                  </a:lnTo>
                  <a:lnTo>
                    <a:pt x="1851070" y="16799"/>
                  </a:lnTo>
                  <a:lnTo>
                    <a:pt x="1863293" y="35269"/>
                  </a:lnTo>
                  <a:lnTo>
                    <a:pt x="1867766" y="58204"/>
                  </a:lnTo>
                  <a:lnTo>
                    <a:pt x="1863293" y="80527"/>
                  </a:lnTo>
                  <a:lnTo>
                    <a:pt x="1851070" y="98683"/>
                  </a:lnTo>
                  <a:lnTo>
                    <a:pt x="1832883" y="110886"/>
                  </a:lnTo>
                  <a:lnTo>
                    <a:pt x="1810522" y="115350"/>
                  </a:lnTo>
                  <a:close/>
                </a:path>
              </a:pathLst>
            </a:custGeom>
            <a:solidFill>
              <a:srgbClr val="135CA0"/>
            </a:solidFill>
          </p:spPr>
          <p:txBody>
            <a:bodyPr wrap="square" lIns="0" tIns="0" rIns="0" bIns="0" rtlCol="0"/>
            <a:lstStyle/>
            <a:p/>
          </p:txBody>
        </p:sp>
        <p:sp>
          <p:nvSpPr>
            <p:cNvPr id="5" name="object 5"/>
            <p:cNvSpPr/>
            <p:nvPr/>
          </p:nvSpPr>
          <p:spPr>
            <a:xfrm>
              <a:off x="0" y="7314431"/>
              <a:ext cx="1614170" cy="6897370"/>
            </a:xfrm>
            <a:custGeom>
              <a:avLst/>
              <a:gdLst/>
              <a:ahLst/>
              <a:cxnLst/>
              <a:rect l="l" t="t" r="r" b="b"/>
              <a:pathLst>
                <a:path w="1614170" h="6897369">
                  <a:moveTo>
                    <a:pt x="0" y="6897240"/>
                  </a:moveTo>
                  <a:lnTo>
                    <a:pt x="0" y="0"/>
                  </a:lnTo>
                  <a:lnTo>
                    <a:pt x="1614089" y="0"/>
                  </a:lnTo>
                  <a:lnTo>
                    <a:pt x="1614089" y="6897240"/>
                  </a:lnTo>
                  <a:lnTo>
                    <a:pt x="0" y="6897240"/>
                  </a:lnTo>
                  <a:close/>
                </a:path>
              </a:pathLst>
            </a:custGeom>
            <a:solidFill>
              <a:srgbClr val="FFFFFF"/>
            </a:solidFill>
          </p:spPr>
          <p:txBody>
            <a:bodyPr wrap="square" lIns="0" tIns="0" rIns="0" bIns="0" rtlCol="0"/>
            <a:lstStyle/>
            <a:p/>
          </p:txBody>
        </p:sp>
        <p:sp>
          <p:nvSpPr>
            <p:cNvPr id="6" name="object 6"/>
            <p:cNvSpPr/>
            <p:nvPr/>
          </p:nvSpPr>
          <p:spPr>
            <a:xfrm>
              <a:off x="0" y="1421747"/>
              <a:ext cx="19453274" cy="7836825"/>
            </a:xfrm>
            <a:prstGeom prst="rect">
              <a:avLst/>
            </a:prstGeom>
            <a:blipFill>
              <a:blip r:embed="rId2" cstate="print"/>
              <a:stretch>
                <a:fillRect/>
              </a:stretch>
            </a:blipFill>
          </p:spPr>
          <p:txBody>
            <a:bodyPr wrap="square" lIns="0" tIns="0" rIns="0" bIns="0" rtlCol="0"/>
            <a:lstStyle/>
            <a:p/>
          </p:txBody>
        </p:sp>
      </p:grpSp>
      <p:sp>
        <p:nvSpPr>
          <p:cNvPr id="7" name="object 7"/>
          <p:cNvSpPr txBox="1"/>
          <p:nvPr/>
        </p:nvSpPr>
        <p:spPr>
          <a:xfrm>
            <a:off x="1855596" y="9690720"/>
            <a:ext cx="15219044" cy="2497455"/>
          </a:xfrm>
          <a:prstGeom prst="rect">
            <a:avLst/>
          </a:prstGeom>
        </p:spPr>
        <p:txBody>
          <a:bodyPr wrap="square" lIns="0" tIns="12065" rIns="0" bIns="0" rtlCol="0" vert="horz">
            <a:spAutoFit/>
          </a:bodyPr>
          <a:lstStyle/>
          <a:p>
            <a:pPr marL="12700" marR="5080">
              <a:lnSpc>
                <a:spcPct val="117500"/>
              </a:lnSpc>
              <a:spcBef>
                <a:spcPts val="95"/>
              </a:spcBef>
            </a:pPr>
            <a:r>
              <a:rPr dirty="0" sz="4100" spc="15" b="1">
                <a:solidFill>
                  <a:srgbClr val="629DD4"/>
                </a:solidFill>
                <a:latin typeface="Arimo"/>
                <a:cs typeface="Arimo"/>
              </a:rPr>
              <a:t>"Not enough </a:t>
            </a:r>
            <a:r>
              <a:rPr dirty="0" sz="4100" spc="10" b="1">
                <a:solidFill>
                  <a:srgbClr val="629DD4"/>
                </a:solidFill>
                <a:latin typeface="Arimo"/>
                <a:cs typeface="Arimo"/>
              </a:rPr>
              <a:t>to </a:t>
            </a:r>
            <a:r>
              <a:rPr dirty="0" sz="4100" spc="15" b="1">
                <a:solidFill>
                  <a:srgbClr val="629DD4"/>
                </a:solidFill>
                <a:latin typeface="Arimo"/>
                <a:cs typeface="Arimo"/>
              </a:rPr>
              <a:t>manage </a:t>
            </a:r>
            <a:r>
              <a:rPr dirty="0" sz="4100" spc="10" b="1">
                <a:solidFill>
                  <a:srgbClr val="629DD4"/>
                </a:solidFill>
                <a:latin typeface="Arimo"/>
                <a:cs typeface="Arimo"/>
              </a:rPr>
              <a:t>incidents, kickoff to think to </a:t>
            </a:r>
            <a:r>
              <a:rPr dirty="0" sz="4100" spc="15" b="1">
                <a:solidFill>
                  <a:srgbClr val="629DD4"/>
                </a:solidFill>
                <a:latin typeface="Arimo"/>
                <a:cs typeface="Arimo"/>
              </a:rPr>
              <a:t>manage  </a:t>
            </a:r>
            <a:r>
              <a:rPr dirty="0" sz="4100" spc="10" b="1">
                <a:solidFill>
                  <a:srgbClr val="629DD4"/>
                </a:solidFill>
                <a:latin typeface="Arimo"/>
                <a:cs typeface="Arimo"/>
              </a:rPr>
              <a:t>adversaries"</a:t>
            </a:r>
            <a:endParaRPr sz="4100">
              <a:latin typeface="Arimo"/>
              <a:cs typeface="Arimo"/>
            </a:endParaRPr>
          </a:p>
          <a:p>
            <a:pPr marL="322580">
              <a:lnSpc>
                <a:spcPct val="100000"/>
              </a:lnSpc>
              <a:spcBef>
                <a:spcPts val="2975"/>
              </a:spcBef>
            </a:pPr>
            <a:r>
              <a:rPr dirty="0" sz="4100" spc="430">
                <a:solidFill>
                  <a:srgbClr val="135CA0"/>
                </a:solidFill>
                <a:latin typeface="Times New Roman"/>
                <a:cs typeface="Times New Roman"/>
              </a:rPr>
              <a:t>John</a:t>
            </a:r>
            <a:r>
              <a:rPr dirty="0" sz="4100" spc="-290">
                <a:solidFill>
                  <a:srgbClr val="135CA0"/>
                </a:solidFill>
                <a:latin typeface="Times New Roman"/>
                <a:cs typeface="Times New Roman"/>
              </a:rPr>
              <a:t> </a:t>
            </a:r>
            <a:r>
              <a:rPr dirty="0" sz="4100" spc="345">
                <a:solidFill>
                  <a:srgbClr val="135CA0"/>
                </a:solidFill>
                <a:latin typeface="Times New Roman"/>
                <a:cs typeface="Times New Roman"/>
              </a:rPr>
              <a:t>Lambert,</a:t>
            </a:r>
            <a:r>
              <a:rPr dirty="0" sz="4100" spc="-285">
                <a:solidFill>
                  <a:srgbClr val="135CA0"/>
                </a:solidFill>
                <a:latin typeface="Times New Roman"/>
                <a:cs typeface="Times New Roman"/>
              </a:rPr>
              <a:t> </a:t>
            </a:r>
            <a:r>
              <a:rPr dirty="0" sz="4100" spc="325">
                <a:solidFill>
                  <a:srgbClr val="135CA0"/>
                </a:solidFill>
                <a:latin typeface="Times New Roman"/>
                <a:cs typeface="Times New Roman"/>
              </a:rPr>
              <a:t>Security</a:t>
            </a:r>
            <a:r>
              <a:rPr dirty="0" sz="4100" spc="-285">
                <a:solidFill>
                  <a:srgbClr val="135CA0"/>
                </a:solidFill>
                <a:latin typeface="Times New Roman"/>
                <a:cs typeface="Times New Roman"/>
              </a:rPr>
              <a:t> </a:t>
            </a:r>
            <a:r>
              <a:rPr dirty="0" sz="4100" spc="335">
                <a:solidFill>
                  <a:srgbClr val="135CA0"/>
                </a:solidFill>
                <a:latin typeface="Times New Roman"/>
                <a:cs typeface="Times New Roman"/>
              </a:rPr>
              <a:t>Influencer</a:t>
            </a:r>
            <a:endParaRPr sz="4100">
              <a:latin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167" y="183211"/>
            <a:ext cx="20101560" cy="12610465"/>
            <a:chOff x="3167" y="183211"/>
            <a:chExt cx="20101560" cy="12610465"/>
          </a:xfrm>
        </p:grpSpPr>
        <p:sp>
          <p:nvSpPr>
            <p:cNvPr id="3" name="object 3"/>
            <p:cNvSpPr/>
            <p:nvPr/>
          </p:nvSpPr>
          <p:spPr>
            <a:xfrm>
              <a:off x="82948" y="348312"/>
              <a:ext cx="20021151" cy="9153413"/>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3553308" y="4060665"/>
              <a:ext cx="16550791" cy="8732482"/>
            </a:xfrm>
            <a:prstGeom prst="rect">
              <a:avLst/>
            </a:prstGeom>
            <a:blipFill>
              <a:blip r:embed="rId3" cstate="print"/>
              <a:stretch>
                <a:fillRect/>
              </a:stretch>
            </a:blipFill>
          </p:spPr>
          <p:txBody>
            <a:bodyPr wrap="square" lIns="0" tIns="0" rIns="0" bIns="0" rtlCol="0"/>
            <a:lstStyle/>
            <a:p/>
          </p:txBody>
        </p:sp>
        <p:sp>
          <p:nvSpPr>
            <p:cNvPr id="5" name="object 5"/>
            <p:cNvSpPr/>
            <p:nvPr/>
          </p:nvSpPr>
          <p:spPr>
            <a:xfrm>
              <a:off x="3162" y="1110847"/>
              <a:ext cx="3457575" cy="6000750"/>
            </a:xfrm>
            <a:custGeom>
              <a:avLst/>
              <a:gdLst/>
              <a:ahLst/>
              <a:cxnLst/>
              <a:rect l="l" t="t" r="r" b="b"/>
              <a:pathLst>
                <a:path w="3457575" h="6000750">
                  <a:moveTo>
                    <a:pt x="3272713" y="5816054"/>
                  </a:moveTo>
                  <a:lnTo>
                    <a:pt x="184315" y="5816054"/>
                  </a:lnTo>
                  <a:lnTo>
                    <a:pt x="184315" y="6000686"/>
                  </a:lnTo>
                  <a:lnTo>
                    <a:pt x="3272713" y="6000686"/>
                  </a:lnTo>
                  <a:lnTo>
                    <a:pt x="3272713" y="5816054"/>
                  </a:lnTo>
                  <a:close/>
                </a:path>
                <a:path w="3457575" h="6000750">
                  <a:moveTo>
                    <a:pt x="3457092" y="0"/>
                  </a:moveTo>
                  <a:lnTo>
                    <a:pt x="3273069" y="0"/>
                  </a:lnTo>
                  <a:lnTo>
                    <a:pt x="184023" y="0"/>
                  </a:lnTo>
                  <a:lnTo>
                    <a:pt x="0" y="0"/>
                  </a:lnTo>
                  <a:lnTo>
                    <a:pt x="0" y="6000686"/>
                  </a:lnTo>
                  <a:lnTo>
                    <a:pt x="184023" y="6000686"/>
                  </a:lnTo>
                  <a:lnTo>
                    <a:pt x="184023" y="184645"/>
                  </a:lnTo>
                  <a:lnTo>
                    <a:pt x="3273069" y="184645"/>
                  </a:lnTo>
                  <a:lnTo>
                    <a:pt x="3273069" y="6000686"/>
                  </a:lnTo>
                  <a:lnTo>
                    <a:pt x="3457092" y="6000686"/>
                  </a:lnTo>
                  <a:lnTo>
                    <a:pt x="3457092" y="0"/>
                  </a:lnTo>
                  <a:close/>
                </a:path>
              </a:pathLst>
            </a:custGeom>
            <a:solidFill>
              <a:srgbClr val="000000"/>
            </a:solidFill>
          </p:spPr>
          <p:txBody>
            <a:bodyPr wrap="square" lIns="0" tIns="0" rIns="0" bIns="0" rtlCol="0"/>
            <a:lstStyle/>
            <a:p/>
          </p:txBody>
        </p:sp>
        <p:sp>
          <p:nvSpPr>
            <p:cNvPr id="6" name="object 6"/>
            <p:cNvSpPr/>
            <p:nvPr/>
          </p:nvSpPr>
          <p:spPr>
            <a:xfrm>
              <a:off x="44588" y="1162084"/>
              <a:ext cx="3382024" cy="5912517"/>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3553308" y="1760064"/>
              <a:ext cx="3591507" cy="815030"/>
            </a:xfrm>
            <a:prstGeom prst="rect">
              <a:avLst/>
            </a:prstGeom>
            <a:blipFill>
              <a:blip r:embed="rId5" cstate="print"/>
              <a:stretch>
                <a:fillRect/>
              </a:stretch>
            </a:blipFill>
          </p:spPr>
          <p:txBody>
            <a:bodyPr wrap="square" lIns="0" tIns="0" rIns="0" bIns="0" rtlCol="0"/>
            <a:lstStyle/>
            <a:p/>
          </p:txBody>
        </p:sp>
        <p:sp>
          <p:nvSpPr>
            <p:cNvPr id="8" name="object 8"/>
            <p:cNvSpPr/>
            <p:nvPr/>
          </p:nvSpPr>
          <p:spPr>
            <a:xfrm>
              <a:off x="8852522" y="183214"/>
              <a:ext cx="1495425" cy="958215"/>
            </a:xfrm>
            <a:custGeom>
              <a:avLst/>
              <a:gdLst/>
              <a:ahLst/>
              <a:cxnLst/>
              <a:rect l="l" t="t" r="r" b="b"/>
              <a:pathLst>
                <a:path w="1495425" h="958215">
                  <a:moveTo>
                    <a:pt x="1495145" y="0"/>
                  </a:moveTo>
                  <a:lnTo>
                    <a:pt x="1495145" y="0"/>
                  </a:lnTo>
                  <a:lnTo>
                    <a:pt x="1346200" y="0"/>
                  </a:lnTo>
                  <a:lnTo>
                    <a:pt x="1346200" y="143078"/>
                  </a:lnTo>
                  <a:lnTo>
                    <a:pt x="1346200" y="146075"/>
                  </a:lnTo>
                  <a:lnTo>
                    <a:pt x="1346200" y="811682"/>
                  </a:lnTo>
                  <a:lnTo>
                    <a:pt x="1346200" y="814997"/>
                  </a:lnTo>
                  <a:lnTo>
                    <a:pt x="142151" y="814997"/>
                  </a:lnTo>
                  <a:lnTo>
                    <a:pt x="142151" y="811682"/>
                  </a:lnTo>
                  <a:lnTo>
                    <a:pt x="145961" y="811682"/>
                  </a:lnTo>
                  <a:lnTo>
                    <a:pt x="152298" y="811682"/>
                  </a:lnTo>
                  <a:lnTo>
                    <a:pt x="1342847" y="811682"/>
                  </a:lnTo>
                  <a:lnTo>
                    <a:pt x="1346200" y="811682"/>
                  </a:lnTo>
                  <a:lnTo>
                    <a:pt x="1346200" y="146075"/>
                  </a:lnTo>
                  <a:lnTo>
                    <a:pt x="1343190" y="146075"/>
                  </a:lnTo>
                  <a:lnTo>
                    <a:pt x="1342847" y="146075"/>
                  </a:lnTo>
                  <a:lnTo>
                    <a:pt x="1333500" y="146075"/>
                  </a:lnTo>
                  <a:lnTo>
                    <a:pt x="1333500" y="153047"/>
                  </a:lnTo>
                  <a:lnTo>
                    <a:pt x="1333500" y="805040"/>
                  </a:lnTo>
                  <a:lnTo>
                    <a:pt x="152400" y="805040"/>
                  </a:lnTo>
                  <a:lnTo>
                    <a:pt x="152400" y="153047"/>
                  </a:lnTo>
                  <a:lnTo>
                    <a:pt x="1333500" y="153047"/>
                  </a:lnTo>
                  <a:lnTo>
                    <a:pt x="1333500" y="146075"/>
                  </a:lnTo>
                  <a:lnTo>
                    <a:pt x="152514" y="146075"/>
                  </a:lnTo>
                  <a:lnTo>
                    <a:pt x="152514" y="146405"/>
                  </a:lnTo>
                  <a:lnTo>
                    <a:pt x="152298" y="146405"/>
                  </a:lnTo>
                  <a:lnTo>
                    <a:pt x="152298" y="146075"/>
                  </a:lnTo>
                  <a:lnTo>
                    <a:pt x="145961" y="146075"/>
                  </a:lnTo>
                  <a:lnTo>
                    <a:pt x="145961" y="146405"/>
                  </a:lnTo>
                  <a:lnTo>
                    <a:pt x="142151" y="146405"/>
                  </a:lnTo>
                  <a:lnTo>
                    <a:pt x="142151" y="143078"/>
                  </a:lnTo>
                  <a:lnTo>
                    <a:pt x="1346200" y="143078"/>
                  </a:lnTo>
                  <a:lnTo>
                    <a:pt x="1346200" y="0"/>
                  </a:lnTo>
                  <a:lnTo>
                    <a:pt x="142570" y="0"/>
                  </a:lnTo>
                  <a:lnTo>
                    <a:pt x="142570" y="43522"/>
                  </a:lnTo>
                  <a:lnTo>
                    <a:pt x="142570" y="55600"/>
                  </a:lnTo>
                  <a:lnTo>
                    <a:pt x="142570" y="90601"/>
                  </a:lnTo>
                  <a:lnTo>
                    <a:pt x="142151" y="90665"/>
                  </a:lnTo>
                  <a:lnTo>
                    <a:pt x="142151" y="78054"/>
                  </a:lnTo>
                  <a:lnTo>
                    <a:pt x="142570" y="77990"/>
                  </a:lnTo>
                  <a:lnTo>
                    <a:pt x="142570" y="70472"/>
                  </a:lnTo>
                  <a:lnTo>
                    <a:pt x="142341" y="70624"/>
                  </a:lnTo>
                  <a:lnTo>
                    <a:pt x="142151" y="70624"/>
                  </a:lnTo>
                  <a:lnTo>
                    <a:pt x="142151" y="68059"/>
                  </a:lnTo>
                  <a:lnTo>
                    <a:pt x="142570" y="68059"/>
                  </a:lnTo>
                  <a:lnTo>
                    <a:pt x="142570" y="65862"/>
                  </a:lnTo>
                  <a:lnTo>
                    <a:pt x="142151" y="65836"/>
                  </a:lnTo>
                  <a:lnTo>
                    <a:pt x="142151" y="62611"/>
                  </a:lnTo>
                  <a:lnTo>
                    <a:pt x="142570" y="62661"/>
                  </a:lnTo>
                  <a:lnTo>
                    <a:pt x="142570" y="62407"/>
                  </a:lnTo>
                  <a:lnTo>
                    <a:pt x="142151" y="62407"/>
                  </a:lnTo>
                  <a:lnTo>
                    <a:pt x="142151" y="60883"/>
                  </a:lnTo>
                  <a:lnTo>
                    <a:pt x="142570" y="61226"/>
                  </a:lnTo>
                  <a:lnTo>
                    <a:pt x="142570" y="55600"/>
                  </a:lnTo>
                  <a:lnTo>
                    <a:pt x="142151" y="55511"/>
                  </a:lnTo>
                  <a:lnTo>
                    <a:pt x="142151" y="43459"/>
                  </a:lnTo>
                  <a:lnTo>
                    <a:pt x="142570" y="43522"/>
                  </a:lnTo>
                  <a:lnTo>
                    <a:pt x="142570" y="0"/>
                  </a:lnTo>
                  <a:lnTo>
                    <a:pt x="142151" y="0"/>
                  </a:lnTo>
                  <a:lnTo>
                    <a:pt x="12700" y="0"/>
                  </a:lnTo>
                  <a:lnTo>
                    <a:pt x="0" y="0"/>
                  </a:lnTo>
                  <a:lnTo>
                    <a:pt x="0" y="957745"/>
                  </a:lnTo>
                  <a:lnTo>
                    <a:pt x="142151" y="957745"/>
                  </a:lnTo>
                  <a:lnTo>
                    <a:pt x="1352994" y="957745"/>
                  </a:lnTo>
                  <a:lnTo>
                    <a:pt x="1485900" y="957745"/>
                  </a:lnTo>
                  <a:lnTo>
                    <a:pt x="1495145" y="957745"/>
                  </a:lnTo>
                  <a:lnTo>
                    <a:pt x="1495145" y="0"/>
                  </a:lnTo>
                  <a:close/>
                </a:path>
              </a:pathLst>
            </a:custGeom>
            <a:solidFill>
              <a:srgbClr val="000000"/>
            </a:solidFill>
          </p:spPr>
          <p:txBody>
            <a:bodyPr wrap="square" lIns="0" tIns="0" rIns="0" bIns="0" rtlCol="0"/>
            <a:lstStyle/>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06346" y="1566461"/>
            <a:ext cx="19197782" cy="11164341"/>
          </a:xfrm>
          <a:prstGeom prst="rect">
            <a:avLst/>
          </a:prstGeom>
          <a:blipFill>
            <a:blip r:embed="rId2" cstate="print"/>
            <a:stretch>
              <a:fillRect/>
            </a:stretch>
          </a:blipFill>
        </p:spPr>
        <p:txBody>
          <a:bodyPr wrap="square" lIns="0" tIns="0" rIns="0" bIns="0" rtlCol="0"/>
          <a:lstStyl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5463" y="1762548"/>
            <a:ext cx="11649075" cy="279400"/>
          </a:xfrm>
          <a:custGeom>
            <a:avLst/>
            <a:gdLst/>
            <a:ahLst/>
            <a:cxnLst/>
            <a:rect l="l" t="t" r="r" b="b"/>
            <a:pathLst>
              <a:path w="11649075" h="279400">
                <a:moveTo>
                  <a:pt x="11648897" y="0"/>
                </a:moveTo>
                <a:lnTo>
                  <a:pt x="9426677" y="0"/>
                </a:lnTo>
                <a:lnTo>
                  <a:pt x="2222220" y="0"/>
                </a:lnTo>
                <a:lnTo>
                  <a:pt x="0" y="0"/>
                </a:lnTo>
                <a:lnTo>
                  <a:pt x="0" y="279019"/>
                </a:lnTo>
                <a:lnTo>
                  <a:pt x="2222220" y="279019"/>
                </a:lnTo>
                <a:lnTo>
                  <a:pt x="9426677" y="279019"/>
                </a:lnTo>
                <a:lnTo>
                  <a:pt x="11648897" y="279019"/>
                </a:lnTo>
                <a:lnTo>
                  <a:pt x="11648897" y="0"/>
                </a:lnTo>
                <a:close/>
              </a:path>
            </a:pathLst>
          </a:custGeom>
          <a:solidFill>
            <a:srgbClr val="40C1DD"/>
          </a:solidFill>
        </p:spPr>
        <p:txBody>
          <a:bodyPr wrap="square" lIns="0" tIns="0" rIns="0" bIns="0" rtlCol="0"/>
          <a:lstStyle/>
          <a:p/>
        </p:txBody>
      </p:sp>
      <p:sp>
        <p:nvSpPr>
          <p:cNvPr id="3" name="object 3"/>
          <p:cNvSpPr/>
          <p:nvPr/>
        </p:nvSpPr>
        <p:spPr>
          <a:xfrm>
            <a:off x="2402493" y="2883470"/>
            <a:ext cx="15306468" cy="9914722"/>
          </a:xfrm>
          <a:prstGeom prst="rect">
            <a:avLst/>
          </a:prstGeom>
          <a:blipFill>
            <a:blip r:embed="rId2" cstate="print"/>
            <a:stretch>
              <a:fillRect/>
            </a:stretch>
          </a:blipFill>
        </p:spPr>
        <p:txBody>
          <a:bodyPr wrap="square" lIns="0" tIns="0" rIns="0" bIns="0" rtlCol="0"/>
          <a:lstStyle/>
          <a:p/>
        </p:txBody>
      </p:sp>
      <p:sp>
        <p:nvSpPr>
          <p:cNvPr id="4" name="object 4"/>
          <p:cNvSpPr txBox="1">
            <a:spLocks noGrp="1"/>
          </p:cNvSpPr>
          <p:nvPr>
            <p:ph type="title"/>
          </p:nvPr>
        </p:nvSpPr>
        <p:spPr>
          <a:xfrm>
            <a:off x="1281509" y="731132"/>
            <a:ext cx="10017760" cy="885825"/>
          </a:xfrm>
          <a:prstGeom prst="rect"/>
        </p:spPr>
        <p:txBody>
          <a:bodyPr wrap="square" lIns="0" tIns="11430" rIns="0" bIns="0" rtlCol="0" vert="horz">
            <a:spAutoFit/>
          </a:bodyPr>
          <a:lstStyle/>
          <a:p>
            <a:pPr marL="12700">
              <a:lnSpc>
                <a:spcPct val="100000"/>
              </a:lnSpc>
              <a:spcBef>
                <a:spcPts val="90"/>
              </a:spcBef>
            </a:pPr>
            <a:r>
              <a:rPr dirty="0" sz="5650" spc="-5" b="1">
                <a:solidFill>
                  <a:srgbClr val="135CA0"/>
                </a:solidFill>
                <a:latin typeface="Arimo"/>
                <a:cs typeface="Arimo"/>
              </a:rPr>
              <a:t>What is the Cyber Kill</a:t>
            </a:r>
            <a:r>
              <a:rPr dirty="0" sz="5650" spc="-90" b="1">
                <a:solidFill>
                  <a:srgbClr val="135CA0"/>
                </a:solidFill>
                <a:latin typeface="Arimo"/>
                <a:cs typeface="Arimo"/>
              </a:rPr>
              <a:t> </a:t>
            </a:r>
            <a:r>
              <a:rPr dirty="0" sz="5650" spc="-5" b="1">
                <a:solidFill>
                  <a:srgbClr val="135CA0"/>
                </a:solidFill>
                <a:latin typeface="Arimo"/>
                <a:cs typeface="Arimo"/>
              </a:rPr>
              <a:t>Chain?</a:t>
            </a:r>
            <a:endParaRPr sz="5650">
              <a:latin typeface="Arimo"/>
              <a:cs typeface="Arim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4211935"/>
          </a:xfrm>
          <a:custGeom>
            <a:avLst/>
            <a:gdLst/>
            <a:ahLst/>
            <a:cxnLst/>
            <a:rect l="l" t="t" r="r" b="b"/>
            <a:pathLst>
              <a:path w="20104100" h="14211935">
                <a:moveTo>
                  <a:pt x="20104100" y="14211673"/>
                </a:moveTo>
                <a:lnTo>
                  <a:pt x="0" y="14211673"/>
                </a:lnTo>
                <a:lnTo>
                  <a:pt x="0" y="0"/>
                </a:lnTo>
                <a:lnTo>
                  <a:pt x="20104100" y="0"/>
                </a:lnTo>
                <a:lnTo>
                  <a:pt x="20104100" y="14211673"/>
                </a:lnTo>
                <a:close/>
              </a:path>
            </a:pathLst>
          </a:custGeom>
          <a:solidFill>
            <a:srgbClr val="0D1225"/>
          </a:solidFill>
        </p:spPr>
        <p:txBody>
          <a:bodyPr wrap="square" lIns="0" tIns="0" rIns="0" bIns="0" rtlCol="0"/>
          <a:lstStyle/>
          <a:p/>
        </p:txBody>
      </p:sp>
      <p:sp>
        <p:nvSpPr>
          <p:cNvPr id="3" name="object 3"/>
          <p:cNvSpPr/>
          <p:nvPr/>
        </p:nvSpPr>
        <p:spPr>
          <a:xfrm>
            <a:off x="811863" y="0"/>
            <a:ext cx="18521800" cy="14211672"/>
          </a:xfrm>
          <a:prstGeom prst="rect">
            <a:avLst/>
          </a:prstGeom>
          <a:blipFill>
            <a:blip r:embed="rId2" cstate="print"/>
            <a:stretch>
              <a:fillRect/>
            </a:stretch>
          </a:blipFill>
        </p:spPr>
        <p:txBody>
          <a:bodyPr wrap="square" lIns="0" tIns="0" rIns="0" bIns="0" rtlCol="0"/>
          <a:lstStyle/>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On-screen Show (4:3)</PresentationFormat>
  <ScaleCrop>false</ScaleCrop>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2021-06-23T21:33:14Z</dcterms:created>
  <dcterms:modified xsi:type="dcterms:W3CDTF">2021-06-23T21:33:14Z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2021-06-23T00:00:00Z</vt:filetime>
  </property>
</Properties>
</file>